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7" r:id="rId4"/>
  </p:sldMasterIdLst>
  <p:notesMasterIdLst>
    <p:notesMasterId r:id="rId46"/>
  </p:notesMasterIdLst>
  <p:sldIdLst>
    <p:sldId id="256" r:id="rId5"/>
    <p:sldId id="257" r:id="rId6"/>
    <p:sldId id="274" r:id="rId7"/>
    <p:sldId id="363" r:id="rId8"/>
    <p:sldId id="318" r:id="rId9"/>
    <p:sldId id="336" r:id="rId10"/>
    <p:sldId id="326" r:id="rId11"/>
    <p:sldId id="365" r:id="rId12"/>
    <p:sldId id="384" r:id="rId13"/>
    <p:sldId id="436" r:id="rId14"/>
    <p:sldId id="437" r:id="rId15"/>
    <p:sldId id="438" r:id="rId16"/>
    <p:sldId id="439" r:id="rId17"/>
    <p:sldId id="440" r:id="rId18"/>
    <p:sldId id="261" r:id="rId19"/>
    <p:sldId id="325" r:id="rId20"/>
    <p:sldId id="358" r:id="rId21"/>
    <p:sldId id="445" r:id="rId22"/>
    <p:sldId id="446" r:id="rId23"/>
    <p:sldId id="447" r:id="rId24"/>
    <p:sldId id="448" r:id="rId25"/>
    <p:sldId id="427" r:id="rId26"/>
    <p:sldId id="428" r:id="rId27"/>
    <p:sldId id="429" r:id="rId28"/>
    <p:sldId id="430" r:id="rId29"/>
    <p:sldId id="431" r:id="rId30"/>
    <p:sldId id="432" r:id="rId31"/>
    <p:sldId id="449" r:id="rId32"/>
    <p:sldId id="397" r:id="rId33"/>
    <p:sldId id="411" r:id="rId34"/>
    <p:sldId id="412" r:id="rId35"/>
    <p:sldId id="403" r:id="rId36"/>
    <p:sldId id="404" r:id="rId37"/>
    <p:sldId id="413" r:id="rId38"/>
    <p:sldId id="414" r:id="rId39"/>
    <p:sldId id="434" r:id="rId40"/>
    <p:sldId id="366" r:id="rId41"/>
    <p:sldId id="423" r:id="rId42"/>
    <p:sldId id="433" r:id="rId43"/>
    <p:sldId id="444" r:id="rId44"/>
    <p:sldId id="317" r:id="rId4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6648"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pperd, Thomas" initials="ST" lastIdx="1" clrIdx="0">
    <p:extLst>
      <p:ext uri="{19B8F6BF-5375-455C-9EA6-DF929625EA0E}">
        <p15:presenceInfo xmlns:p15="http://schemas.microsoft.com/office/powerpoint/2012/main" userId="Shepperd, Thomas" providerId="None"/>
      </p:ext>
    </p:extLst>
  </p:cmAuthor>
  <p:cmAuthor id="2" name="Eric &amp; Bonnie" initials="E&amp;B" lastIdx="1" clrIdx="1">
    <p:extLst>
      <p:ext uri="{19B8F6BF-5375-455C-9EA6-DF929625EA0E}">
        <p15:presenceInfo xmlns:p15="http://schemas.microsoft.com/office/powerpoint/2012/main" userId="Eric &amp; Bon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00FF"/>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AF0D1-C7BF-4EE2-806B-1817C05CFCC3}" v="1" dt="2025-11-30T20:08:05.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838" autoAdjust="0"/>
    <p:restoredTop sz="94291" autoAdjust="0"/>
  </p:normalViewPr>
  <p:slideViewPr>
    <p:cSldViewPr snapToGrid="0" showGuides="1">
      <p:cViewPr>
        <p:scale>
          <a:sx n="100" d="100"/>
          <a:sy n="100" d="100"/>
        </p:scale>
        <p:origin x="546" y="-102"/>
      </p:cViewPr>
      <p:guideLst>
        <p:guide orient="horz" pos="1176"/>
        <p:guide pos="664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2" d="100"/>
          <a:sy n="52" d="100"/>
        </p:scale>
        <p:origin x="2862" y="96"/>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Todhunter" userId="94430e040f6ca527" providerId="LiveId" clId="{AC393626-CABA-4D1E-99E9-F6A50BACEF71}"/>
    <pc:docChg chg="modSld">
      <pc:chgData name="Eric Todhunter" userId="94430e040f6ca527" providerId="LiveId" clId="{AC393626-CABA-4D1E-99E9-F6A50BACEF71}" dt="2025-11-30T22:11:11.275" v="57" actId="6549"/>
      <pc:docMkLst>
        <pc:docMk/>
      </pc:docMkLst>
      <pc:sldChg chg="modSp mod">
        <pc:chgData name="Eric Todhunter" userId="94430e040f6ca527" providerId="LiveId" clId="{AC393626-CABA-4D1E-99E9-F6A50BACEF71}" dt="2025-11-30T21:30:24.458" v="0" actId="6549"/>
        <pc:sldMkLst>
          <pc:docMk/>
          <pc:sldMk cId="3069897445" sldId="257"/>
        </pc:sldMkLst>
        <pc:spChg chg="mod">
          <ac:chgData name="Eric Todhunter" userId="94430e040f6ca527" providerId="LiveId" clId="{AC393626-CABA-4D1E-99E9-F6A50BACEF71}" dt="2025-11-30T21:30:24.458" v="0" actId="6549"/>
          <ac:spMkLst>
            <pc:docMk/>
            <pc:sldMk cId="3069897445" sldId="257"/>
            <ac:spMk id="10" creationId="{8F241DCB-1764-438A-B635-0675CB07C04F}"/>
          </ac:spMkLst>
        </pc:spChg>
      </pc:sldChg>
      <pc:sldChg chg="modSp mod">
        <pc:chgData name="Eric Todhunter" userId="94430e040f6ca527" providerId="LiveId" clId="{AC393626-CABA-4D1E-99E9-F6A50BACEF71}" dt="2025-11-30T22:11:11.275" v="57" actId="6549"/>
        <pc:sldMkLst>
          <pc:docMk/>
          <pc:sldMk cId="1054299794" sldId="433"/>
        </pc:sldMkLst>
        <pc:spChg chg="mod">
          <ac:chgData name="Eric Todhunter" userId="94430e040f6ca527" providerId="LiveId" clId="{AC393626-CABA-4D1E-99E9-F6A50BACEF71}" dt="2025-11-30T22:11:11.275" v="57" actId="6549"/>
          <ac:spMkLst>
            <pc:docMk/>
            <pc:sldMk cId="1054299794" sldId="433"/>
            <ac:spMk id="4403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11-30T12:46:42.051"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2830" tIns="46415" rIns="92830" bIns="46415" rtlCol="0"/>
          <a:lstStyle>
            <a:lvl1pPr algn="r">
              <a:defRPr sz="1200"/>
            </a:lvl1pPr>
          </a:lstStyle>
          <a:p>
            <a:fld id="{38F4DE5D-0153-49F8-8C11-43BFE93F11BF}" type="datetimeFigureOut">
              <a:rPr lang="en-US" smtClean="0"/>
              <a:t>11/30/2025</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0405" y="4470837"/>
            <a:ext cx="5603240" cy="36579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2830" tIns="46415" rIns="92830" bIns="46415" rtlCol="0" anchor="b"/>
          <a:lstStyle>
            <a:lvl1pPr algn="r">
              <a:defRPr sz="1200"/>
            </a:lvl1pPr>
          </a:lstStyle>
          <a:p>
            <a:fld id="{1FD1F168-D698-4BC6-82CE-45569A049C3D}" type="slidenum">
              <a:rPr lang="en-US" smtClean="0"/>
              <a:t>‹#›</a:t>
            </a:fld>
            <a:endParaRPr lang="en-US"/>
          </a:p>
        </p:txBody>
      </p:sp>
    </p:spTree>
    <p:extLst>
      <p:ext uri="{BB962C8B-B14F-4D97-AF65-F5344CB8AC3E}">
        <p14:creationId xmlns:p14="http://schemas.microsoft.com/office/powerpoint/2010/main" val="91300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1F168-D698-4BC6-82CE-45569A049C3D}" type="slidenum">
              <a:rPr lang="en-US" smtClean="0"/>
              <a:t>1</a:t>
            </a:fld>
            <a:endParaRPr lang="en-US" dirty="0"/>
          </a:p>
        </p:txBody>
      </p:sp>
    </p:spTree>
    <p:extLst>
      <p:ext uri="{BB962C8B-B14F-4D97-AF65-F5344CB8AC3E}">
        <p14:creationId xmlns:p14="http://schemas.microsoft.com/office/powerpoint/2010/main" val="62953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8299" rtl="0" eaLnBrk="1" fontAlgn="auto" latinLnBrk="0" hangingPunct="1">
              <a:lnSpc>
                <a:spcPct val="100000"/>
              </a:lnSpc>
              <a:spcBef>
                <a:spcPts val="0"/>
              </a:spcBef>
              <a:spcAft>
                <a:spcPts val="0"/>
              </a:spcAft>
              <a:buClrTx/>
              <a:buSzTx/>
              <a:buFontTx/>
              <a:buNone/>
              <a:tabLst/>
              <a:defRPr/>
            </a:pPr>
            <a:fld id="{A6870B56-E536-4A54-8ADA-93A1FA70435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829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6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1F168-D698-4BC6-82CE-45569A049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86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BE2B013-3170-41EE-8C07-9AB4918945D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77247" indent="-298941">
              <a:spcBef>
                <a:spcPct val="30000"/>
              </a:spcBef>
              <a:defRPr kumimoji="1" sz="1200">
                <a:solidFill>
                  <a:schemeClr val="tx1"/>
                </a:solidFill>
                <a:latin typeface="Times New Roman" panose="02020603050405020304" pitchFamily="18" charset="0"/>
              </a:defRPr>
            </a:lvl2pPr>
            <a:lvl3pPr marL="1195766" indent="-239153">
              <a:spcBef>
                <a:spcPct val="30000"/>
              </a:spcBef>
              <a:defRPr kumimoji="1" sz="1200">
                <a:solidFill>
                  <a:schemeClr val="tx1"/>
                </a:solidFill>
                <a:latin typeface="Times New Roman" panose="02020603050405020304" pitchFamily="18" charset="0"/>
              </a:defRPr>
            </a:lvl3pPr>
            <a:lvl4pPr marL="1674071" indent="-239153">
              <a:spcBef>
                <a:spcPct val="30000"/>
              </a:spcBef>
              <a:defRPr kumimoji="1" sz="1200">
                <a:solidFill>
                  <a:schemeClr val="tx1"/>
                </a:solidFill>
                <a:latin typeface="Times New Roman" panose="02020603050405020304" pitchFamily="18" charset="0"/>
              </a:defRPr>
            </a:lvl4pPr>
            <a:lvl5pPr marL="2152377" indent="-239153">
              <a:spcBef>
                <a:spcPct val="30000"/>
              </a:spcBef>
              <a:defRPr kumimoji="1" sz="1200">
                <a:solidFill>
                  <a:schemeClr val="tx1"/>
                </a:solidFill>
                <a:latin typeface="Times New Roman" panose="02020603050405020304" pitchFamily="18" charset="0"/>
              </a:defRPr>
            </a:lvl5pPr>
            <a:lvl6pPr marL="2630683" indent="-239153" eaLnBrk="0" fontAlgn="base" hangingPunct="0">
              <a:spcBef>
                <a:spcPct val="30000"/>
              </a:spcBef>
              <a:spcAft>
                <a:spcPct val="0"/>
              </a:spcAft>
              <a:defRPr kumimoji="1" sz="1200">
                <a:solidFill>
                  <a:schemeClr val="tx1"/>
                </a:solidFill>
                <a:latin typeface="Times New Roman" panose="02020603050405020304" pitchFamily="18" charset="0"/>
              </a:defRPr>
            </a:lvl6pPr>
            <a:lvl7pPr marL="3108989" indent="-239153" eaLnBrk="0" fontAlgn="base" hangingPunct="0">
              <a:spcBef>
                <a:spcPct val="30000"/>
              </a:spcBef>
              <a:spcAft>
                <a:spcPct val="0"/>
              </a:spcAft>
              <a:defRPr kumimoji="1" sz="1200">
                <a:solidFill>
                  <a:schemeClr val="tx1"/>
                </a:solidFill>
                <a:latin typeface="Times New Roman" panose="02020603050405020304" pitchFamily="18" charset="0"/>
              </a:defRPr>
            </a:lvl7pPr>
            <a:lvl8pPr marL="3587295" indent="-239153" eaLnBrk="0" fontAlgn="base" hangingPunct="0">
              <a:spcBef>
                <a:spcPct val="30000"/>
              </a:spcBef>
              <a:spcAft>
                <a:spcPct val="0"/>
              </a:spcAft>
              <a:defRPr kumimoji="1" sz="1200">
                <a:solidFill>
                  <a:schemeClr val="tx1"/>
                </a:solidFill>
                <a:latin typeface="Times New Roman" panose="02020603050405020304" pitchFamily="18" charset="0"/>
              </a:defRPr>
            </a:lvl8pPr>
            <a:lvl9pPr marL="4065601" indent="-23915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28299" rtl="0" eaLnBrk="1" fontAlgn="auto" latinLnBrk="0" hangingPunct="1">
              <a:lnSpc>
                <a:spcPct val="100000"/>
              </a:lnSpc>
              <a:spcBef>
                <a:spcPct val="0"/>
              </a:spcBef>
              <a:spcAft>
                <a:spcPts val="0"/>
              </a:spcAft>
              <a:buClrTx/>
              <a:buSzTx/>
              <a:buFontTx/>
              <a:buNone/>
              <a:tabLst/>
              <a:defRPr/>
            </a:pPr>
            <a:fld id="{59E842A9-22B1-4323-A5C6-A704D711F09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28299" rtl="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AD6364F0-63DC-444F-A87C-0E83B5520C6D}"/>
              </a:ext>
            </a:extLst>
          </p:cNvPr>
          <p:cNvSpPr>
            <a:spLocks noGrp="1" noRot="1" noChangeAspect="1" noChangeArrowheads="1" noTextEdit="1"/>
          </p:cNvSpPr>
          <p:nvPr>
            <p:ph type="sldImg"/>
          </p:nvPr>
        </p:nvSpPr>
        <p:spPr>
          <a:xfrm>
            <a:off x="714375" y="1160463"/>
            <a:ext cx="5575300" cy="3136900"/>
          </a:xfrm>
          <a:ln/>
        </p:spPr>
      </p:sp>
    </p:spTree>
    <p:extLst>
      <p:ext uri="{BB962C8B-B14F-4D97-AF65-F5344CB8AC3E}">
        <p14:creationId xmlns:p14="http://schemas.microsoft.com/office/powerpoint/2010/main" val="3129001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0632-2D76-495C-84DE-E1292104C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77377B-2A65-4C2F-B2EF-CB3EE9558D2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0CB32B-C29F-423B-B4FB-20D7D4450932}"/>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5" name="Footer Placeholder 4">
            <a:extLst>
              <a:ext uri="{FF2B5EF4-FFF2-40B4-BE49-F238E27FC236}">
                <a16:creationId xmlns:a16="http://schemas.microsoft.com/office/drawing/2014/main" id="{715316B8-57A9-42A8-A15A-30085CD14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0B617-F890-4D37-9836-08EED220C1A4}"/>
              </a:ext>
            </a:extLst>
          </p:cNvPr>
          <p:cNvSpPr>
            <a:spLocks noGrp="1"/>
          </p:cNvSpPr>
          <p:nvPr>
            <p:ph type="sldNum" sz="quarter" idx="12"/>
          </p:nvPr>
        </p:nvSpPr>
        <p:spPr/>
        <p:txBody>
          <a:bodyPr/>
          <a:lstStyle/>
          <a:p>
            <a:fld id="{0C0FDA5F-DC2B-4C7F-9A4D-D95A2433721C}" type="slidenum">
              <a:rPr lang="en-US" smtClean="0"/>
              <a:t>‹#›</a:t>
            </a:fld>
            <a:endParaRPr lang="en-US"/>
          </a:p>
        </p:txBody>
      </p:sp>
      <p:pic>
        <p:nvPicPr>
          <p:cNvPr id="7" name="Picture 6">
            <a:extLst>
              <a:ext uri="{FF2B5EF4-FFF2-40B4-BE49-F238E27FC236}">
                <a16:creationId xmlns:a16="http://schemas.microsoft.com/office/drawing/2014/main" id="{F14CE271-657E-4214-A8E4-0444FD1E491A}"/>
              </a:ext>
            </a:extLst>
          </p:cNvPr>
          <p:cNvPicPr/>
          <p:nvPr userDrawn="1"/>
        </p:nvPicPr>
        <p:blipFill>
          <a:blip r:embed="rId2" cstate="print"/>
          <a:srcRect/>
          <a:stretch>
            <a:fillRect/>
          </a:stretch>
        </p:blipFill>
        <p:spPr bwMode="auto">
          <a:xfrm>
            <a:off x="10557811" y="282804"/>
            <a:ext cx="1066800" cy="1038225"/>
          </a:xfrm>
          <a:prstGeom prst="rect">
            <a:avLst/>
          </a:prstGeom>
          <a:noFill/>
          <a:ln w="9525">
            <a:noFill/>
            <a:miter lim="800000"/>
            <a:headEnd/>
            <a:tailEnd/>
          </a:ln>
        </p:spPr>
      </p:pic>
    </p:spTree>
    <p:extLst>
      <p:ext uri="{BB962C8B-B14F-4D97-AF65-F5344CB8AC3E}">
        <p14:creationId xmlns:p14="http://schemas.microsoft.com/office/powerpoint/2010/main" val="189333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95A8-535A-4C66-A345-214DF2E7D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82A651-9FAA-49F1-8C14-C63954DAE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04F29-0E1A-4E89-BDEC-B74A443B332E}"/>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5" name="Footer Placeholder 4">
            <a:extLst>
              <a:ext uri="{FF2B5EF4-FFF2-40B4-BE49-F238E27FC236}">
                <a16:creationId xmlns:a16="http://schemas.microsoft.com/office/drawing/2014/main" id="{AD205B59-77F9-4FD7-8754-D25B69B54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A1A6F-6017-46C3-878C-AFDE6C82157E}"/>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64245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0461C-E841-4D3E-B9E0-7E215B808907}"/>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66FF54-8192-402C-A158-B9F238B4DAC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4B94A-336A-4241-B090-81A7AEFC70FA}"/>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5" name="Footer Placeholder 4">
            <a:extLst>
              <a:ext uri="{FF2B5EF4-FFF2-40B4-BE49-F238E27FC236}">
                <a16:creationId xmlns:a16="http://schemas.microsoft.com/office/drawing/2014/main" id="{C05A693D-B8A6-4DED-ABF5-96AD65E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8E0C7-82FB-4DB3-8540-5DF3B73B0179}"/>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148722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1E4-980F-4ADB-AC82-C9FE7DFBB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DA71BA-BC8F-413A-B702-BB62084581D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1866DC-6D2F-4E13-8B01-1EC203D8375E}"/>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5" name="Footer Placeholder 4">
            <a:extLst>
              <a:ext uri="{FF2B5EF4-FFF2-40B4-BE49-F238E27FC236}">
                <a16:creationId xmlns:a16="http://schemas.microsoft.com/office/drawing/2014/main" id="{0573E141-88E7-4EB2-BD96-3F5BB6C1A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55DA3-75AD-4FF6-96BC-CDFAD428AF4F}"/>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406735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8203-DCE3-4BAC-A4AD-7AC80CA2A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BCE74-90E5-48F9-BDFD-4614306580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59D1D-3FA7-4799-A2EC-553E704425F3}"/>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5" name="Footer Placeholder 4">
            <a:extLst>
              <a:ext uri="{FF2B5EF4-FFF2-40B4-BE49-F238E27FC236}">
                <a16:creationId xmlns:a16="http://schemas.microsoft.com/office/drawing/2014/main" id="{CFDC5A80-A943-44B3-ADB2-B799F867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35034-425B-4CFF-B57E-AE509E62F562}"/>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341385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C5A7-C806-434A-8F6F-48D89902F26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3A9098-AE3C-473D-AEBF-388406B7403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53C5A0-72BE-4414-A3C1-E0E1421AED6F}"/>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5" name="Footer Placeholder 4">
            <a:extLst>
              <a:ext uri="{FF2B5EF4-FFF2-40B4-BE49-F238E27FC236}">
                <a16:creationId xmlns:a16="http://schemas.microsoft.com/office/drawing/2014/main" id="{D746BD46-048D-4329-A478-FEC349665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A8E3-BE5C-42A7-A737-9936031EFC8E}"/>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293684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8BF2-E520-45C6-B2FF-1B61E40227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7E8E-8348-49E9-9B65-C63FDC40B2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E4BBFF-3B2F-4AB6-AC13-BC08D4C981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88BDB-CB4B-42C2-A52E-E2A6DA0D970F}"/>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6" name="Footer Placeholder 5">
            <a:extLst>
              <a:ext uri="{FF2B5EF4-FFF2-40B4-BE49-F238E27FC236}">
                <a16:creationId xmlns:a16="http://schemas.microsoft.com/office/drawing/2014/main" id="{6F045C8A-6353-469D-AEB5-3FBBF8827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D782B-25ED-4C5B-AEE1-674796DC39AF}"/>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65974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7CD2-2515-478F-A6F5-01FE4F712D9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40007-07EC-40CE-A7BD-A567B34DCEB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2A7DFC-6384-45BD-8DF3-BD022E8257F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3C49F8-70D1-44D8-B8FE-3A900B60C62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7B664-09F1-4DBA-8BB0-D29103802198}"/>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466E33-A3F7-4656-9C27-3865CA1B8AD9}"/>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8" name="Footer Placeholder 7">
            <a:extLst>
              <a:ext uri="{FF2B5EF4-FFF2-40B4-BE49-F238E27FC236}">
                <a16:creationId xmlns:a16="http://schemas.microsoft.com/office/drawing/2014/main" id="{F16F31E8-CE5C-457F-90C4-3994AEA99B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453C1-55AD-4D7F-A184-CEE13D7CBA05}"/>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319614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88F9-D9D5-4FF6-8CCC-D76B79913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DBB23-A329-47A3-934B-0FB5323FCA88}"/>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4" name="Footer Placeholder 3">
            <a:extLst>
              <a:ext uri="{FF2B5EF4-FFF2-40B4-BE49-F238E27FC236}">
                <a16:creationId xmlns:a16="http://schemas.microsoft.com/office/drawing/2014/main" id="{D5B2B680-51AA-49F9-A45F-3E3334F12C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99946-DBF5-4DFE-BEE4-433A285440C3}"/>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27307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CA166-5750-46F2-8F4F-F51556D19652}"/>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3" name="Footer Placeholder 2">
            <a:extLst>
              <a:ext uri="{FF2B5EF4-FFF2-40B4-BE49-F238E27FC236}">
                <a16:creationId xmlns:a16="http://schemas.microsoft.com/office/drawing/2014/main" id="{9849437C-B873-4126-B7F8-D6CBDD13C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986531-F534-4236-902C-5405E90442DA}"/>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404056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6612-BFB9-4EF6-86FF-A8641690A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A549D8-991F-44B4-94F0-D693C2A685A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834CB4-BAB9-4F53-B5FB-9468993BB84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DECA0-76ED-4175-9EFB-C2E168E6F83F}"/>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6" name="Footer Placeholder 5">
            <a:extLst>
              <a:ext uri="{FF2B5EF4-FFF2-40B4-BE49-F238E27FC236}">
                <a16:creationId xmlns:a16="http://schemas.microsoft.com/office/drawing/2014/main" id="{BF07269F-BA24-4354-97C7-8054EEFA6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856B1-193B-41CB-BF12-9AE205EF8106}"/>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180128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4005-98A3-4D91-B3D8-AFA680EC7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D97F3-BCD4-4921-93EB-911C4BB4EE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DCE10-2B54-47BC-BC22-3E8BA27CC750}"/>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5" name="Footer Placeholder 4">
            <a:extLst>
              <a:ext uri="{FF2B5EF4-FFF2-40B4-BE49-F238E27FC236}">
                <a16:creationId xmlns:a16="http://schemas.microsoft.com/office/drawing/2014/main" id="{83A30DDF-C29B-45C1-B778-4C7351AFA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14B99-3228-473C-94DA-13996388BFA2}"/>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152358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D324-F3B6-4005-A9BE-CA75F2C88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A0AF70-A7B6-4238-8558-2F06B14FC57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D2674BF-BBEA-448E-B3C9-2291F47A4EF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FB3C2C-BA0B-4D59-A28B-9797398A41C1}"/>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6" name="Footer Placeholder 5">
            <a:extLst>
              <a:ext uri="{FF2B5EF4-FFF2-40B4-BE49-F238E27FC236}">
                <a16:creationId xmlns:a16="http://schemas.microsoft.com/office/drawing/2014/main" id="{88B0A0EF-B7C3-4EC3-9D97-1615FB884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5CA65-FCF9-49C6-B754-FFDD209CBDFA}"/>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4131665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0C93-2487-4A0F-8780-07118131A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0E43B-1A52-44B9-ABC3-BE534A1133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B5DBC-AE64-4FBF-A362-DFB93361357A}"/>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5" name="Footer Placeholder 4">
            <a:extLst>
              <a:ext uri="{FF2B5EF4-FFF2-40B4-BE49-F238E27FC236}">
                <a16:creationId xmlns:a16="http://schemas.microsoft.com/office/drawing/2014/main" id="{98844E65-9475-44D2-81FB-37C847E7A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43C36-D059-489D-A7FB-D1CF6D158A1C}"/>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245084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66E591-5DDD-47A5-815A-1B4C660D755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3A67E-1BEA-4FF2-8BB5-7192A1D79CF7}"/>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F2BA9-1C4C-4810-9EEE-132B589499D1}"/>
              </a:ext>
            </a:extLst>
          </p:cNvPr>
          <p:cNvSpPr>
            <a:spLocks noGrp="1"/>
          </p:cNvSpPr>
          <p:nvPr>
            <p:ph type="dt" sz="half" idx="10"/>
          </p:nvPr>
        </p:nvSpPr>
        <p:spPr/>
        <p:txBody>
          <a:bodyPr/>
          <a:lstStyle/>
          <a:p>
            <a:fld id="{03C3123D-416C-42BA-8B47-22A3DE6D3276}" type="datetimeFigureOut">
              <a:rPr lang="en-US" smtClean="0"/>
              <a:t>11/30/2025</a:t>
            </a:fld>
            <a:endParaRPr lang="en-US"/>
          </a:p>
        </p:txBody>
      </p:sp>
      <p:sp>
        <p:nvSpPr>
          <p:cNvPr id="5" name="Footer Placeholder 4">
            <a:extLst>
              <a:ext uri="{FF2B5EF4-FFF2-40B4-BE49-F238E27FC236}">
                <a16:creationId xmlns:a16="http://schemas.microsoft.com/office/drawing/2014/main" id="{B32879FE-F030-49B0-9942-79AE0E295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6E7BF-6FDF-420A-A4F7-2C2226EB1EFE}"/>
              </a:ext>
            </a:extLst>
          </p:cNvPr>
          <p:cNvSpPr>
            <a:spLocks noGrp="1"/>
          </p:cNvSpPr>
          <p:nvPr>
            <p:ph type="sldNum" sz="quarter" idx="12"/>
          </p:nvPr>
        </p:nvSpPr>
        <p:spPr/>
        <p:txBody>
          <a:bodyPr/>
          <a:lstStyle/>
          <a:p>
            <a:fld id="{29CD8B36-0582-4E9A-BD7E-B22A74E4275D}" type="slidenum">
              <a:rPr lang="en-US" smtClean="0"/>
              <a:t>‹#›</a:t>
            </a:fld>
            <a:endParaRPr lang="en-US"/>
          </a:p>
        </p:txBody>
      </p:sp>
    </p:spTree>
    <p:extLst>
      <p:ext uri="{BB962C8B-B14F-4D97-AF65-F5344CB8AC3E}">
        <p14:creationId xmlns:p14="http://schemas.microsoft.com/office/powerpoint/2010/main" val="375794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9215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017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13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2091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441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4413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29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5145-5725-458B-A381-436E7A86C65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54ADF-9789-4F33-990B-003B733535B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1F02F8-F09C-49A4-A06A-BEB60D29234E}"/>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5" name="Footer Placeholder 4">
            <a:extLst>
              <a:ext uri="{FF2B5EF4-FFF2-40B4-BE49-F238E27FC236}">
                <a16:creationId xmlns:a16="http://schemas.microsoft.com/office/drawing/2014/main" id="{3A506594-E6B5-42C3-B1ED-A97257338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30BE8-2D4D-4C93-B02A-784362F7B376}"/>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2269033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1971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5427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1181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5264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A0C6-853D-456F-A59B-15387894E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1BB25-F23C-4A0E-BB46-BE9F6B34797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5908D6-3BF4-4A46-818F-0CBFB9FF8490}"/>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5" name="Footer Placeholder 4">
            <a:extLst>
              <a:ext uri="{FF2B5EF4-FFF2-40B4-BE49-F238E27FC236}">
                <a16:creationId xmlns:a16="http://schemas.microsoft.com/office/drawing/2014/main" id="{4BC44C85-C1EB-4D9E-B829-FD3B56C5A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AE1F2-BDCA-46EE-A09B-143D0CFDD5FB}"/>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551269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76F6-93DC-4017-96F5-004FE3A8D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16F80E-6645-4B6C-897F-ABA3CE59F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1D568-FFB0-4C0E-8FCE-884A4CA3B79B}"/>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5" name="Footer Placeholder 4">
            <a:extLst>
              <a:ext uri="{FF2B5EF4-FFF2-40B4-BE49-F238E27FC236}">
                <a16:creationId xmlns:a16="http://schemas.microsoft.com/office/drawing/2014/main" id="{F09AA202-CF8A-42F9-8E41-74F445400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F00AC-52E3-4715-A688-726F7B9AEE31}"/>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241787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C947-0CD0-409D-9108-E8366033074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1F5E33-ABBD-4E35-8907-B25D20809C5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100088-EADA-44B1-AD2A-0267311F9361}"/>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5" name="Footer Placeholder 4">
            <a:extLst>
              <a:ext uri="{FF2B5EF4-FFF2-40B4-BE49-F238E27FC236}">
                <a16:creationId xmlns:a16="http://schemas.microsoft.com/office/drawing/2014/main" id="{8B3F8B98-6D0B-4087-8BEB-09DFB823E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FC-220F-4499-9E1F-B537651E2C7F}"/>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2888477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7C0A-6208-4943-96BB-B47ECD17D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C32A6-1BC3-4066-989C-84DE5A84B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56402-C002-440D-A265-F341016276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DBF83-8CC7-440A-9A4E-C43E076AD15D}"/>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6" name="Footer Placeholder 5">
            <a:extLst>
              <a:ext uri="{FF2B5EF4-FFF2-40B4-BE49-F238E27FC236}">
                <a16:creationId xmlns:a16="http://schemas.microsoft.com/office/drawing/2014/main" id="{49847DC9-F374-45D9-B8C4-1FA5CCA3D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1C9E9-1AC7-439D-A669-0DDB1817CA8B}"/>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2198764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158F-A4F6-4420-86BA-FAE2CE06A61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77FFBD-B2CC-44DA-BC01-B61C8CB5881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018B1-1322-46E7-9CDE-4FF59257A8B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4B3185-ACF5-4FA4-9F84-A616AC7FC0A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09123F-3BC4-40F9-BACB-CEFD30D3DD9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BB69C7-919F-4C3E-B9E6-0AAEDFB1C094}"/>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8" name="Footer Placeholder 7">
            <a:extLst>
              <a:ext uri="{FF2B5EF4-FFF2-40B4-BE49-F238E27FC236}">
                <a16:creationId xmlns:a16="http://schemas.microsoft.com/office/drawing/2014/main" id="{9F544C95-0527-4606-A7B0-4004E1962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0D82D-6EBA-4EB6-9DE6-2DD762820D05}"/>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4277051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7B9F-05BA-412C-8B86-F85E8D3C0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0DB778-33B0-488F-9714-D88E61800E2F}"/>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4" name="Footer Placeholder 3">
            <a:extLst>
              <a:ext uri="{FF2B5EF4-FFF2-40B4-BE49-F238E27FC236}">
                <a16:creationId xmlns:a16="http://schemas.microsoft.com/office/drawing/2014/main" id="{B2F63FFD-3C13-474F-9AF7-EF5A0621F2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712FE9-0821-410C-9292-746C7253939B}"/>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250287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66EF-0308-4D3A-9280-F5F5F3BAC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43984-084B-4350-9268-1DCEA13C74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50A96-A9C9-4119-B678-9251C70E28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968007-8E53-4A67-9CAC-1DEFD393BD7B}"/>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6" name="Footer Placeholder 5">
            <a:extLst>
              <a:ext uri="{FF2B5EF4-FFF2-40B4-BE49-F238E27FC236}">
                <a16:creationId xmlns:a16="http://schemas.microsoft.com/office/drawing/2014/main" id="{E7C68028-DBA0-41DC-92A2-B7562D1A8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C64D8-252C-4EA2-A5BD-72BF46D40749}"/>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247296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BB7C50-E4B6-458F-ADE9-298C2CE3BD9D}"/>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3" name="Footer Placeholder 2">
            <a:extLst>
              <a:ext uri="{FF2B5EF4-FFF2-40B4-BE49-F238E27FC236}">
                <a16:creationId xmlns:a16="http://schemas.microsoft.com/office/drawing/2014/main" id="{E6BBA370-F854-48B6-937D-6AE8474C0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AF52A-7A6E-4926-888C-9FFCD3DB56E3}"/>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3785117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800B-8416-4D26-9039-F08BC598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8AA268-8B18-4A55-A4EA-8C75D5D3CA0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C2701F-74B5-46F9-8414-148A0ECBE28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6A224-36B0-4D6B-A21D-1E5A8D851FC2}"/>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6" name="Footer Placeholder 5">
            <a:extLst>
              <a:ext uri="{FF2B5EF4-FFF2-40B4-BE49-F238E27FC236}">
                <a16:creationId xmlns:a16="http://schemas.microsoft.com/office/drawing/2014/main" id="{DF677803-B42E-4E56-9202-E79EE259F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5A4AF-E0EF-404F-97E6-0009CD57B541}"/>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3961502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CDD2-EA16-4E44-BB12-6CFA1B3C2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B4F64-C982-421F-89E6-5E4AB6913CB8}"/>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107D8C63-9D78-48F0-8864-337416108CC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8EC7D-4623-4CB2-B475-0218B094D86A}"/>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6" name="Footer Placeholder 5">
            <a:extLst>
              <a:ext uri="{FF2B5EF4-FFF2-40B4-BE49-F238E27FC236}">
                <a16:creationId xmlns:a16="http://schemas.microsoft.com/office/drawing/2014/main" id="{95730086-5BB1-44CA-9C70-861CBE8DF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62967-B13E-4730-B44C-B9A3116D7DAB}"/>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1149906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C7F-26F7-4F34-A5A0-CAF135DD0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C63E2-13DD-4984-98F3-7A256175C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51245-AA38-4FF8-98B2-39EC6C9FE2FA}"/>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5" name="Footer Placeholder 4">
            <a:extLst>
              <a:ext uri="{FF2B5EF4-FFF2-40B4-BE49-F238E27FC236}">
                <a16:creationId xmlns:a16="http://schemas.microsoft.com/office/drawing/2014/main" id="{239C8178-9AEE-41AA-A24E-10E3F2561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D17BC-06B3-434B-B1A3-B29F66AEC7E9}"/>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724824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62DDE-0761-41BB-948E-E807F66D524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9341E-F1BD-4002-9D61-C685375E013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3C0DA-839B-45B1-8428-1DF8860C4478}"/>
              </a:ext>
            </a:extLst>
          </p:cNvPr>
          <p:cNvSpPr>
            <a:spLocks noGrp="1"/>
          </p:cNvSpPr>
          <p:nvPr>
            <p:ph type="dt" sz="half" idx="10"/>
          </p:nvPr>
        </p:nvSpPr>
        <p:spPr/>
        <p:txBody>
          <a:bodyPr/>
          <a:lstStyle/>
          <a:p>
            <a:fld id="{7AD0AFCD-34B6-4D32-9DFC-0C7F0B9F293B}" type="datetimeFigureOut">
              <a:rPr lang="en-US" smtClean="0"/>
              <a:t>11/30/2025</a:t>
            </a:fld>
            <a:endParaRPr lang="en-US"/>
          </a:p>
        </p:txBody>
      </p:sp>
      <p:sp>
        <p:nvSpPr>
          <p:cNvPr id="5" name="Footer Placeholder 4">
            <a:extLst>
              <a:ext uri="{FF2B5EF4-FFF2-40B4-BE49-F238E27FC236}">
                <a16:creationId xmlns:a16="http://schemas.microsoft.com/office/drawing/2014/main" id="{0DFD5937-29B9-4C9D-A8D7-4367E8E1A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84F52-5A35-4340-8E8B-4842E8D03C94}"/>
              </a:ext>
            </a:extLst>
          </p:cNvPr>
          <p:cNvSpPr>
            <a:spLocks noGrp="1"/>
          </p:cNvSpPr>
          <p:nvPr>
            <p:ph type="sldNum" sz="quarter" idx="12"/>
          </p:nvPr>
        </p:nvSpPr>
        <p:spPr/>
        <p:txBody>
          <a:bodyPr/>
          <a:lstStyle/>
          <a:p>
            <a:fld id="{97F1FC58-25C5-4F6E-B91D-7421EB974F87}" type="slidenum">
              <a:rPr lang="en-US" smtClean="0"/>
              <a:t>‹#›</a:t>
            </a:fld>
            <a:endParaRPr lang="en-US"/>
          </a:p>
        </p:txBody>
      </p:sp>
    </p:spTree>
    <p:extLst>
      <p:ext uri="{BB962C8B-B14F-4D97-AF65-F5344CB8AC3E}">
        <p14:creationId xmlns:p14="http://schemas.microsoft.com/office/powerpoint/2010/main" val="2938872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C06969F-18B2-436D-B102-20AEDCE20DDE}" type="slidenum">
              <a:rPr lang="en-US" altLang="en-US"/>
              <a:pPr>
                <a:defRPr/>
              </a:pPr>
              <a:t>‹#›</a:t>
            </a:fld>
            <a:endParaRPr lang="en-US" altLang="en-US" dirty="0"/>
          </a:p>
        </p:txBody>
      </p:sp>
    </p:spTree>
    <p:extLst>
      <p:ext uri="{BB962C8B-B14F-4D97-AF65-F5344CB8AC3E}">
        <p14:creationId xmlns:p14="http://schemas.microsoft.com/office/powerpoint/2010/main" val="186705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C28F58-90CF-4F01-8530-C2FDC84794A0}" type="slidenum">
              <a:rPr lang="en-US" altLang="en-US"/>
              <a:pPr>
                <a:defRPr/>
              </a:pPr>
              <a:t>‹#›</a:t>
            </a:fld>
            <a:endParaRPr lang="en-US" altLang="en-US" dirty="0"/>
          </a:p>
        </p:txBody>
      </p:sp>
    </p:spTree>
    <p:extLst>
      <p:ext uri="{BB962C8B-B14F-4D97-AF65-F5344CB8AC3E}">
        <p14:creationId xmlns:p14="http://schemas.microsoft.com/office/powerpoint/2010/main" val="143605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F44A-D4A2-4A4E-927F-D4CBF1E29AF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EFCEDA-66F8-453A-9A57-95879026B51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011F0B-C86B-4AB4-908B-1923CC9949A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E6AF7E-A84E-4234-854B-24CE0585280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2DE0A7-0FA3-4049-A53B-25016502460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D5D94-0C8D-49EF-8275-7567E03026AB}"/>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8" name="Footer Placeholder 7">
            <a:extLst>
              <a:ext uri="{FF2B5EF4-FFF2-40B4-BE49-F238E27FC236}">
                <a16:creationId xmlns:a16="http://schemas.microsoft.com/office/drawing/2014/main" id="{61DDC270-1C7F-454D-B71E-42F9B00AD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4E91AC-3B84-4714-9B96-01DAC2849253}"/>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23808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B9E3-0C24-4FC6-B1A5-03C4CB8B80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E4FD9-6AD9-45E7-8D3C-87553DC2483F}"/>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4" name="Footer Placeholder 3">
            <a:extLst>
              <a:ext uri="{FF2B5EF4-FFF2-40B4-BE49-F238E27FC236}">
                <a16:creationId xmlns:a16="http://schemas.microsoft.com/office/drawing/2014/main" id="{2F35BC6D-E924-4FFC-B7CA-99A9415CD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A094B-1A37-4CC2-AD5C-9C9CFA341B72}"/>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322751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4A1490-F418-4867-9A23-395F21A465A7}"/>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3" name="Footer Placeholder 2">
            <a:extLst>
              <a:ext uri="{FF2B5EF4-FFF2-40B4-BE49-F238E27FC236}">
                <a16:creationId xmlns:a16="http://schemas.microsoft.com/office/drawing/2014/main" id="{E55DCAA8-5070-4FF0-95D7-B486863E14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A5955B-9528-457B-8066-3A9ED17A2C5E}"/>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231433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AB35-FE11-4AFE-BA67-BA72EBA82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BEB80-95F6-4C2A-BF66-F402E8A2DF6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B7935-5CF8-41FE-8F14-03835905509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CD927F-2325-4A1B-A032-FC0F5FDEA616}"/>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6" name="Footer Placeholder 5">
            <a:extLst>
              <a:ext uri="{FF2B5EF4-FFF2-40B4-BE49-F238E27FC236}">
                <a16:creationId xmlns:a16="http://schemas.microsoft.com/office/drawing/2014/main" id="{32C394E3-095F-4566-A0FF-B3E32E26F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6CA62-50DB-4F9C-AB03-614297097308}"/>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231893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C37E-94AB-4EE6-88D4-72A633071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5C0923-EC00-4AD1-94C2-E93A9FFE1DFC}"/>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000D39B-ACC0-4677-A60C-A17BF2C7280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7D6886-303A-439D-9AD6-D293093579AA}"/>
              </a:ext>
            </a:extLst>
          </p:cNvPr>
          <p:cNvSpPr>
            <a:spLocks noGrp="1"/>
          </p:cNvSpPr>
          <p:nvPr>
            <p:ph type="dt" sz="half" idx="10"/>
          </p:nvPr>
        </p:nvSpPr>
        <p:spPr/>
        <p:txBody>
          <a:bodyPr/>
          <a:lstStyle/>
          <a:p>
            <a:fld id="{E09B68AD-195E-4FBF-A588-EB2A3BE98256}" type="datetimeFigureOut">
              <a:rPr lang="en-US" smtClean="0"/>
              <a:t>11/30/2025</a:t>
            </a:fld>
            <a:endParaRPr lang="en-US"/>
          </a:p>
        </p:txBody>
      </p:sp>
      <p:sp>
        <p:nvSpPr>
          <p:cNvPr id="6" name="Footer Placeholder 5">
            <a:extLst>
              <a:ext uri="{FF2B5EF4-FFF2-40B4-BE49-F238E27FC236}">
                <a16:creationId xmlns:a16="http://schemas.microsoft.com/office/drawing/2014/main" id="{82E297C0-B081-4C5C-B04A-43ABF1669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7A156-95D4-4E29-98C1-6E679E9F161A}"/>
              </a:ext>
            </a:extLst>
          </p:cNvPr>
          <p:cNvSpPr>
            <a:spLocks noGrp="1"/>
          </p:cNvSpPr>
          <p:nvPr>
            <p:ph type="sldNum" sz="quarter" idx="12"/>
          </p:nvPr>
        </p:nvSpPr>
        <p:spPr/>
        <p:txBody>
          <a:bodyPr/>
          <a:lstStyle/>
          <a:p>
            <a:fld id="{0C0FDA5F-DC2B-4C7F-9A4D-D95A2433721C}" type="slidenum">
              <a:rPr lang="en-US" smtClean="0"/>
              <a:t>‹#›</a:t>
            </a:fld>
            <a:endParaRPr lang="en-US"/>
          </a:p>
        </p:txBody>
      </p:sp>
    </p:spTree>
    <p:extLst>
      <p:ext uri="{BB962C8B-B14F-4D97-AF65-F5344CB8AC3E}">
        <p14:creationId xmlns:p14="http://schemas.microsoft.com/office/powerpoint/2010/main" val="425595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3E986-AC0A-4132-9389-A7ACFBBB941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CA880-4B1E-4EB2-A9C5-A1F8D9105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1F8E2-7F09-47FA-8AEA-0DB696F107C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B68AD-195E-4FBF-A588-EB2A3BE98256}" type="datetimeFigureOut">
              <a:rPr lang="en-US" smtClean="0"/>
              <a:t>11/30/2025</a:t>
            </a:fld>
            <a:endParaRPr lang="en-US"/>
          </a:p>
        </p:txBody>
      </p:sp>
      <p:sp>
        <p:nvSpPr>
          <p:cNvPr id="5" name="Footer Placeholder 4">
            <a:extLst>
              <a:ext uri="{FF2B5EF4-FFF2-40B4-BE49-F238E27FC236}">
                <a16:creationId xmlns:a16="http://schemas.microsoft.com/office/drawing/2014/main" id="{B2B9E357-36BA-4767-B8C7-7C35A1CD130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1690A-B4A0-45E7-88E1-165C67D45AA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FDA5F-DC2B-4C7F-9A4D-D95A2433721C}" type="slidenum">
              <a:rPr lang="en-US" smtClean="0"/>
              <a:t>‹#›</a:t>
            </a:fld>
            <a:endParaRPr lang="en-US"/>
          </a:p>
        </p:txBody>
      </p:sp>
    </p:spTree>
    <p:extLst>
      <p:ext uri="{BB962C8B-B14F-4D97-AF65-F5344CB8AC3E}">
        <p14:creationId xmlns:p14="http://schemas.microsoft.com/office/powerpoint/2010/main" val="85150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45FBF-104F-4E1A-9382-35AD87AC417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DAB8C-BF99-458F-813B-99E8DAD9F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942E8-E9BD-4CBB-95E3-1860A67921D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3123D-416C-42BA-8B47-22A3DE6D3276}" type="datetimeFigureOut">
              <a:rPr lang="en-US" smtClean="0"/>
              <a:t>11/30/2025</a:t>
            </a:fld>
            <a:endParaRPr lang="en-US"/>
          </a:p>
        </p:txBody>
      </p:sp>
      <p:sp>
        <p:nvSpPr>
          <p:cNvPr id="5" name="Footer Placeholder 4">
            <a:extLst>
              <a:ext uri="{FF2B5EF4-FFF2-40B4-BE49-F238E27FC236}">
                <a16:creationId xmlns:a16="http://schemas.microsoft.com/office/drawing/2014/main" id="{DB0124C0-9F7A-4284-9685-759263643A3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D429CA-CFA0-4B01-BEAF-FA100FC4516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D8B36-0582-4E9A-BD7E-B22A74E4275D}" type="slidenum">
              <a:rPr lang="en-US" smtClean="0"/>
              <a:t>‹#›</a:t>
            </a:fld>
            <a:endParaRPr lang="en-US"/>
          </a:p>
        </p:txBody>
      </p:sp>
    </p:spTree>
    <p:extLst>
      <p:ext uri="{BB962C8B-B14F-4D97-AF65-F5344CB8AC3E}">
        <p14:creationId xmlns:p14="http://schemas.microsoft.com/office/powerpoint/2010/main" val="3444287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907434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89C6B-5301-4C46-AF86-AFC902736F9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29216B-1453-4DE3-906D-A95315329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76292-B093-478D-A1C8-120459C08F6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AFCD-34B6-4D32-9DFC-0C7F0B9F293B}" type="datetimeFigureOut">
              <a:rPr lang="en-US" smtClean="0"/>
              <a:t>11/30/2025</a:t>
            </a:fld>
            <a:endParaRPr lang="en-US"/>
          </a:p>
        </p:txBody>
      </p:sp>
      <p:sp>
        <p:nvSpPr>
          <p:cNvPr id="5" name="Footer Placeholder 4">
            <a:extLst>
              <a:ext uri="{FF2B5EF4-FFF2-40B4-BE49-F238E27FC236}">
                <a16:creationId xmlns:a16="http://schemas.microsoft.com/office/drawing/2014/main" id="{CDB5AC76-BE77-4066-A3B1-83FB41B9DB2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4A003-8901-4E43-B0EE-4C623C3074D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1FC58-25C5-4F6E-B91D-7421EB974F87}" type="slidenum">
              <a:rPr lang="en-US" smtClean="0"/>
              <a:t>‹#›</a:t>
            </a:fld>
            <a:endParaRPr lang="en-US"/>
          </a:p>
        </p:txBody>
      </p:sp>
    </p:spTree>
    <p:extLst>
      <p:ext uri="{BB962C8B-B14F-4D97-AF65-F5344CB8AC3E}">
        <p14:creationId xmlns:p14="http://schemas.microsoft.com/office/powerpoint/2010/main" val="407210346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4.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www.runningmancommunity.org/" TargetMode="External"/><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mailto:runningmanhoa@gmail.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4.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4.xml"/><Relationship Id="rId4" Type="http://schemas.openxmlformats.org/officeDocument/2006/relationships/hyperlink" Target="https://www.pinterest.com/pin/51122899518715370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shepperd@yorkcounty.gov"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yorkips.yorkcounty.cloud/" TargetMode="Externa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0CDDC7-7976-42FD-B89C-BAD768927C66}"/>
              </a:ext>
            </a:extLst>
          </p:cNvPr>
          <p:cNvPicPr/>
          <p:nvPr/>
        </p:nvPicPr>
        <p:blipFill>
          <a:blip r:embed="rId3" cstate="print"/>
          <a:srcRect/>
          <a:stretch>
            <a:fillRect/>
          </a:stretch>
        </p:blipFill>
        <p:spPr bwMode="auto">
          <a:xfrm>
            <a:off x="10557811" y="282804"/>
            <a:ext cx="1066800" cy="1038225"/>
          </a:xfrm>
          <a:prstGeom prst="rect">
            <a:avLst/>
          </a:prstGeom>
          <a:solidFill>
            <a:srgbClr val="FFFF00"/>
          </a:solidFill>
          <a:ln w="9525">
            <a:noFill/>
            <a:miter lim="800000"/>
            <a:headEnd/>
            <a:tailEnd/>
          </a:ln>
        </p:spPr>
      </p:pic>
      <p:sp>
        <p:nvSpPr>
          <p:cNvPr id="11" name="TextBox 10">
            <a:extLst>
              <a:ext uri="{FF2B5EF4-FFF2-40B4-BE49-F238E27FC236}">
                <a16:creationId xmlns:a16="http://schemas.microsoft.com/office/drawing/2014/main" id="{44FBDF1B-F753-40B1-ADB1-4F006127844E}"/>
              </a:ext>
            </a:extLst>
          </p:cNvPr>
          <p:cNvSpPr txBox="1"/>
          <p:nvPr/>
        </p:nvSpPr>
        <p:spPr>
          <a:xfrm>
            <a:off x="1524001" y="1647537"/>
            <a:ext cx="9240983" cy="2923877"/>
          </a:xfrm>
          <a:prstGeom prst="rect">
            <a:avLst/>
          </a:prstGeom>
          <a:noFill/>
        </p:spPr>
        <p:txBody>
          <a:bodyPr wrap="square" rtlCol="0">
            <a:spAutoFit/>
          </a:bodyPr>
          <a:lstStyle/>
          <a:p>
            <a:pPr algn="ctr"/>
            <a:r>
              <a:rPr lang="en-US" sz="6000" b="1" dirty="0"/>
              <a:t>Running Man </a:t>
            </a:r>
          </a:p>
          <a:p>
            <a:pPr algn="ctr"/>
            <a:r>
              <a:rPr lang="en-US" sz="4400" b="1" dirty="0"/>
              <a:t>Homeowner’s Association Meeting</a:t>
            </a:r>
          </a:p>
          <a:p>
            <a:pPr algn="ctr"/>
            <a:endParaRPr lang="en-US" sz="4400" b="1" dirty="0"/>
          </a:p>
          <a:p>
            <a:pPr algn="ctr"/>
            <a:r>
              <a:rPr lang="en-US" sz="3600" dirty="0"/>
              <a:t>1 December 2025</a:t>
            </a:r>
          </a:p>
        </p:txBody>
      </p:sp>
      <p:sp>
        <p:nvSpPr>
          <p:cNvPr id="13" name="TextBox 12">
            <a:extLst>
              <a:ext uri="{FF2B5EF4-FFF2-40B4-BE49-F238E27FC236}">
                <a16:creationId xmlns:a16="http://schemas.microsoft.com/office/drawing/2014/main" id="{82E5D4AB-4B0F-4CCA-8221-713C3510E042}"/>
              </a:ext>
            </a:extLst>
          </p:cNvPr>
          <p:cNvSpPr txBox="1"/>
          <p:nvPr/>
        </p:nvSpPr>
        <p:spPr>
          <a:xfrm>
            <a:off x="3616036" y="5077029"/>
            <a:ext cx="5056909" cy="646331"/>
          </a:xfrm>
          <a:prstGeom prst="rect">
            <a:avLst/>
          </a:prstGeom>
          <a:noFill/>
        </p:spPr>
        <p:txBody>
          <a:bodyPr wrap="square" rtlCol="0">
            <a:spAutoFit/>
          </a:bodyPr>
          <a:lstStyle/>
          <a:p>
            <a:pPr algn="ctr"/>
            <a:r>
              <a:rPr lang="en-US" dirty="0"/>
              <a:t>Tabb Elementary School Cafeteria</a:t>
            </a:r>
          </a:p>
          <a:p>
            <a:pPr algn="ctr"/>
            <a:r>
              <a:rPr lang="en-US" dirty="0"/>
              <a:t>7:00PM </a:t>
            </a:r>
          </a:p>
        </p:txBody>
      </p:sp>
      <p:grpSp>
        <p:nvGrpSpPr>
          <p:cNvPr id="16" name="Group 15">
            <a:extLst>
              <a:ext uri="{FF2B5EF4-FFF2-40B4-BE49-F238E27FC236}">
                <a16:creationId xmlns:a16="http://schemas.microsoft.com/office/drawing/2014/main" id="{C59D2005-2811-4F65-92CB-9D9995217E33}"/>
              </a:ext>
            </a:extLst>
          </p:cNvPr>
          <p:cNvGrpSpPr/>
          <p:nvPr/>
        </p:nvGrpSpPr>
        <p:grpSpPr>
          <a:xfrm>
            <a:off x="1484740" y="1013373"/>
            <a:ext cx="8864600" cy="248227"/>
            <a:chOff x="1484740" y="695873"/>
            <a:chExt cx="8864600" cy="248227"/>
          </a:xfrm>
        </p:grpSpPr>
        <p:sp>
          <p:nvSpPr>
            <p:cNvPr id="5" name="Rectangle 4">
              <a:extLst>
                <a:ext uri="{FF2B5EF4-FFF2-40B4-BE49-F238E27FC236}">
                  <a16:creationId xmlns:a16="http://schemas.microsoft.com/office/drawing/2014/main" id="{9D84F69D-96FC-4A87-BB32-B041430571A4}"/>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14" name="Rectangle 13">
              <a:extLst>
                <a:ext uri="{FF2B5EF4-FFF2-40B4-BE49-F238E27FC236}">
                  <a16:creationId xmlns:a16="http://schemas.microsoft.com/office/drawing/2014/main" id="{22468F5D-B2A2-4929-9598-737DCC7B7061}"/>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15" name="Rectangle 14">
              <a:extLst>
                <a:ext uri="{FF2B5EF4-FFF2-40B4-BE49-F238E27FC236}">
                  <a16:creationId xmlns:a16="http://schemas.microsoft.com/office/drawing/2014/main" id="{70C30542-6A6C-466D-9F51-EFD9EF3AA0A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grpSp>
    </p:spTree>
    <p:extLst>
      <p:ext uri="{BB962C8B-B14F-4D97-AF65-F5344CB8AC3E}">
        <p14:creationId xmlns:p14="http://schemas.microsoft.com/office/powerpoint/2010/main" val="353522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11CF034-65AD-4FE4-828A-00F7AC212B1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TREASURER’S REPORT</a:t>
            </a:r>
          </a:p>
        </p:txBody>
      </p:sp>
      <p:sp>
        <p:nvSpPr>
          <p:cNvPr id="16" name="TextBox 15">
            <a:extLst>
              <a:ext uri="{FF2B5EF4-FFF2-40B4-BE49-F238E27FC236}">
                <a16:creationId xmlns:a16="http://schemas.microsoft.com/office/drawing/2014/main" id="{20962D78-5294-4FC6-99AF-F3A70B5B42E5}"/>
              </a:ext>
            </a:extLst>
          </p:cNvPr>
          <p:cNvSpPr txBox="1"/>
          <p:nvPr/>
        </p:nvSpPr>
        <p:spPr>
          <a:xfrm>
            <a:off x="4409770" y="739532"/>
            <a:ext cx="3333135"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2025 Budget Status </a:t>
            </a:r>
          </a:p>
        </p:txBody>
      </p:sp>
      <p:sp>
        <p:nvSpPr>
          <p:cNvPr id="17" name="TextBox 16">
            <a:extLst>
              <a:ext uri="{FF2B5EF4-FFF2-40B4-BE49-F238E27FC236}">
                <a16:creationId xmlns:a16="http://schemas.microsoft.com/office/drawing/2014/main" id="{FBB94146-DFCC-41AA-86E2-47646C13B2EA}"/>
              </a:ext>
            </a:extLst>
          </p:cNvPr>
          <p:cNvSpPr txBox="1"/>
          <p:nvPr/>
        </p:nvSpPr>
        <p:spPr>
          <a:xfrm>
            <a:off x="10519427" y="6400801"/>
            <a:ext cx="1264532"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Page 1 of 2</a:t>
            </a:r>
          </a:p>
        </p:txBody>
      </p:sp>
      <p:pic>
        <p:nvPicPr>
          <p:cNvPr id="11" name="Picture 10">
            <a:extLst>
              <a:ext uri="{FF2B5EF4-FFF2-40B4-BE49-F238E27FC236}">
                <a16:creationId xmlns:a16="http://schemas.microsoft.com/office/drawing/2014/main" id="{3A7FFA72-89FA-DEBA-7F9D-2308C6DD3044}"/>
              </a:ext>
            </a:extLst>
          </p:cNvPr>
          <p:cNvPicPr>
            <a:picLocks noChangeAspect="1"/>
          </p:cNvPicPr>
          <p:nvPr/>
        </p:nvPicPr>
        <p:blipFill>
          <a:blip r:embed="rId3"/>
          <a:stretch>
            <a:fillRect/>
          </a:stretch>
        </p:blipFill>
        <p:spPr>
          <a:xfrm>
            <a:off x="1484740" y="1543597"/>
            <a:ext cx="8864600" cy="4241930"/>
          </a:xfrm>
          <a:prstGeom prst="rect">
            <a:avLst/>
          </a:prstGeom>
        </p:spPr>
      </p:pic>
    </p:spTree>
    <p:extLst>
      <p:ext uri="{BB962C8B-B14F-4D97-AF65-F5344CB8AC3E}">
        <p14:creationId xmlns:p14="http://schemas.microsoft.com/office/powerpoint/2010/main" val="268576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11CF034-65AD-4FE4-828A-00F7AC212B1B}"/>
              </a:ext>
            </a:extLst>
          </p:cNvPr>
          <p:cNvSpPr txBox="1"/>
          <p:nvPr/>
        </p:nvSpPr>
        <p:spPr>
          <a:xfrm>
            <a:off x="3352800" y="263361"/>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TREASURER’S REPORT</a:t>
            </a:r>
          </a:p>
        </p:txBody>
      </p:sp>
      <p:sp>
        <p:nvSpPr>
          <p:cNvPr id="14" name="TextBox 13">
            <a:extLst>
              <a:ext uri="{FF2B5EF4-FFF2-40B4-BE49-F238E27FC236}">
                <a16:creationId xmlns:a16="http://schemas.microsoft.com/office/drawing/2014/main" id="{E50BD7E6-84DF-47FE-AFDA-4736B3802182}"/>
              </a:ext>
            </a:extLst>
          </p:cNvPr>
          <p:cNvSpPr txBox="1"/>
          <p:nvPr/>
        </p:nvSpPr>
        <p:spPr>
          <a:xfrm>
            <a:off x="10519427" y="6400801"/>
            <a:ext cx="1264532"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Page 2 of 2</a:t>
            </a:r>
          </a:p>
        </p:txBody>
      </p:sp>
      <p:sp>
        <p:nvSpPr>
          <p:cNvPr id="15" name="TextBox 14">
            <a:extLst>
              <a:ext uri="{FF2B5EF4-FFF2-40B4-BE49-F238E27FC236}">
                <a16:creationId xmlns:a16="http://schemas.microsoft.com/office/drawing/2014/main" id="{3664ABDB-A6F2-41EA-9452-A7055871F294}"/>
              </a:ext>
            </a:extLst>
          </p:cNvPr>
          <p:cNvSpPr txBox="1"/>
          <p:nvPr/>
        </p:nvSpPr>
        <p:spPr>
          <a:xfrm>
            <a:off x="4409770" y="739532"/>
            <a:ext cx="3333135"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2025 Budget Status </a:t>
            </a:r>
          </a:p>
        </p:txBody>
      </p:sp>
      <p:grpSp>
        <p:nvGrpSpPr>
          <p:cNvPr id="18" name="Group 17">
            <a:extLst>
              <a:ext uri="{FF2B5EF4-FFF2-40B4-BE49-F238E27FC236}">
                <a16:creationId xmlns:a16="http://schemas.microsoft.com/office/drawing/2014/main" id="{074A6123-E77F-A10D-D324-B298DF2971D7}"/>
              </a:ext>
            </a:extLst>
          </p:cNvPr>
          <p:cNvGrpSpPr/>
          <p:nvPr/>
        </p:nvGrpSpPr>
        <p:grpSpPr>
          <a:xfrm>
            <a:off x="8835301" y="4362348"/>
            <a:ext cx="2626443" cy="1718402"/>
            <a:chOff x="8835301" y="4362348"/>
            <a:chExt cx="2626443" cy="1718402"/>
          </a:xfrm>
        </p:grpSpPr>
        <p:sp>
          <p:nvSpPr>
            <p:cNvPr id="32" name="Rectangle 31">
              <a:extLst>
                <a:ext uri="{FF2B5EF4-FFF2-40B4-BE49-F238E27FC236}">
                  <a16:creationId xmlns:a16="http://schemas.microsoft.com/office/drawing/2014/main" id="{1F54FA19-BD3E-AA88-DD89-5465CBC5AC9F}"/>
                </a:ext>
              </a:extLst>
            </p:cNvPr>
            <p:cNvSpPr/>
            <p:nvPr/>
          </p:nvSpPr>
          <p:spPr>
            <a:xfrm>
              <a:off x="8835301" y="4377102"/>
              <a:ext cx="2626443" cy="170364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6F51873-8898-F4F2-E767-4B002C8599C6}"/>
                </a:ext>
              </a:extLst>
            </p:cNvPr>
            <p:cNvSpPr txBox="1"/>
            <p:nvPr/>
          </p:nvSpPr>
          <p:spPr>
            <a:xfrm>
              <a:off x="9489945" y="4362348"/>
              <a:ext cx="1191477"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ASSETS</a:t>
              </a:r>
            </a:p>
          </p:txBody>
        </p:sp>
      </p:grpSp>
      <p:sp>
        <p:nvSpPr>
          <p:cNvPr id="36" name="TextBox 35">
            <a:extLst>
              <a:ext uri="{FF2B5EF4-FFF2-40B4-BE49-F238E27FC236}">
                <a16:creationId xmlns:a16="http://schemas.microsoft.com/office/drawing/2014/main" id="{A632C2FA-15F5-9794-440B-FF5F08EC63CA}"/>
              </a:ext>
            </a:extLst>
          </p:cNvPr>
          <p:cNvSpPr txBox="1"/>
          <p:nvPr/>
        </p:nvSpPr>
        <p:spPr>
          <a:xfrm>
            <a:off x="8881499" y="4646475"/>
            <a:ext cx="2743112" cy="17543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CHECKING:    $ 25,477.32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SAVINGS:       $         25.00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strike="noStrike" kern="1200" cap="none" spc="0" normalizeH="0" baseline="0" noProof="0" dirty="0">
                <a:ln>
                  <a:noFill/>
                </a:ln>
                <a:solidFill>
                  <a:prstClr val="black"/>
                </a:solidFill>
                <a:effectLst/>
                <a:uLnTx/>
                <a:uFillTx/>
                <a:latin typeface="Calibri" panose="020F0502020204030204"/>
                <a:ea typeface="+mn-ea"/>
                <a:cs typeface="+mn-cs"/>
              </a:rPr>
              <a:t>MM (Res)      $124,513.58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CD (Savings)  $  81,199.12</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$231,215.02</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00F59A75-95BB-ACB0-909B-0F342521DB99}"/>
              </a:ext>
            </a:extLst>
          </p:cNvPr>
          <p:cNvPicPr>
            <a:picLocks noChangeAspect="1"/>
          </p:cNvPicPr>
          <p:nvPr/>
        </p:nvPicPr>
        <p:blipFill>
          <a:blip r:embed="rId3"/>
          <a:stretch>
            <a:fillRect/>
          </a:stretch>
        </p:blipFill>
        <p:spPr>
          <a:xfrm>
            <a:off x="190500" y="1602575"/>
            <a:ext cx="5905500" cy="4619625"/>
          </a:xfrm>
          <a:prstGeom prst="rect">
            <a:avLst/>
          </a:prstGeom>
        </p:spPr>
      </p:pic>
      <p:pic>
        <p:nvPicPr>
          <p:cNvPr id="2" name="Picture 1">
            <a:extLst>
              <a:ext uri="{FF2B5EF4-FFF2-40B4-BE49-F238E27FC236}">
                <a16:creationId xmlns:a16="http://schemas.microsoft.com/office/drawing/2014/main" id="{3A28AAB4-25F5-6ECA-B4E1-6A446895EC76}"/>
              </a:ext>
            </a:extLst>
          </p:cNvPr>
          <p:cNvPicPr>
            <a:picLocks noChangeAspect="1"/>
          </p:cNvPicPr>
          <p:nvPr/>
        </p:nvPicPr>
        <p:blipFill>
          <a:blip r:embed="rId4"/>
          <a:stretch>
            <a:fillRect/>
          </a:stretch>
        </p:blipFill>
        <p:spPr>
          <a:xfrm>
            <a:off x="6096000" y="1598170"/>
            <a:ext cx="5905500" cy="2143125"/>
          </a:xfrm>
          <a:prstGeom prst="rect">
            <a:avLst/>
          </a:prstGeom>
        </p:spPr>
      </p:pic>
    </p:spTree>
    <p:extLst>
      <p:ext uri="{BB962C8B-B14F-4D97-AF65-F5344CB8AC3E}">
        <p14:creationId xmlns:p14="http://schemas.microsoft.com/office/powerpoint/2010/main" val="184092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11CF034-65AD-4FE4-828A-00F7AC212B1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TREASURER’S REPORT</a:t>
            </a:r>
          </a:p>
        </p:txBody>
      </p:sp>
      <p:sp>
        <p:nvSpPr>
          <p:cNvPr id="11" name="TextBox 10">
            <a:extLst>
              <a:ext uri="{FF2B5EF4-FFF2-40B4-BE49-F238E27FC236}">
                <a16:creationId xmlns:a16="http://schemas.microsoft.com/office/drawing/2014/main" id="{B6C25A71-D8F0-4503-86A6-5B0D6295F5F4}"/>
              </a:ext>
            </a:extLst>
          </p:cNvPr>
          <p:cNvSpPr txBox="1"/>
          <p:nvPr/>
        </p:nvSpPr>
        <p:spPr>
          <a:xfrm>
            <a:off x="3172803" y="2286029"/>
            <a:ext cx="5871795"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Architectural Fees		 $750.00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Disclosure Packets                  $1,000.00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Dues (589X$231.00)	       $136,059.00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Verizon Tower                        $11,000.00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DISH Network                         $ 8,600.00</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u="sng" dirty="0">
                <a:solidFill>
                  <a:prstClr val="black"/>
                </a:solidFill>
                <a:latin typeface="Calibri" panose="020F0502020204030204"/>
              </a:rPr>
              <a:t>Reserve                                   $95,281.00</a:t>
            </a: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TOTAL INCOME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$252,690.00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D7F62CB7-5B46-416B-88F1-C40B5999BBCA}"/>
              </a:ext>
            </a:extLst>
          </p:cNvPr>
          <p:cNvSpPr txBox="1"/>
          <p:nvPr/>
        </p:nvSpPr>
        <p:spPr>
          <a:xfrm>
            <a:off x="3658516" y="1911955"/>
            <a:ext cx="1069104"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INCOME</a:t>
            </a:r>
          </a:p>
        </p:txBody>
      </p:sp>
      <p:sp>
        <p:nvSpPr>
          <p:cNvPr id="13" name="TextBox 12">
            <a:extLst>
              <a:ext uri="{FF2B5EF4-FFF2-40B4-BE49-F238E27FC236}">
                <a16:creationId xmlns:a16="http://schemas.microsoft.com/office/drawing/2014/main" id="{523B9187-5150-428E-8C52-2363C2BD0BAF}"/>
              </a:ext>
            </a:extLst>
          </p:cNvPr>
          <p:cNvSpPr txBox="1"/>
          <p:nvPr/>
        </p:nvSpPr>
        <p:spPr>
          <a:xfrm>
            <a:off x="6839757" y="1597789"/>
            <a:ext cx="1069104"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2026 BUDGET</a:t>
            </a:r>
          </a:p>
        </p:txBody>
      </p:sp>
      <p:sp>
        <p:nvSpPr>
          <p:cNvPr id="16" name="TextBox 15">
            <a:extLst>
              <a:ext uri="{FF2B5EF4-FFF2-40B4-BE49-F238E27FC236}">
                <a16:creationId xmlns:a16="http://schemas.microsoft.com/office/drawing/2014/main" id="{20962D78-5294-4FC6-99AF-F3A70B5B42E5}"/>
              </a:ext>
            </a:extLst>
          </p:cNvPr>
          <p:cNvSpPr txBox="1"/>
          <p:nvPr/>
        </p:nvSpPr>
        <p:spPr>
          <a:xfrm>
            <a:off x="4409770" y="739532"/>
            <a:ext cx="3333135"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2026 Budget </a:t>
            </a:r>
          </a:p>
        </p:txBody>
      </p:sp>
      <p:sp>
        <p:nvSpPr>
          <p:cNvPr id="17" name="TextBox 16">
            <a:extLst>
              <a:ext uri="{FF2B5EF4-FFF2-40B4-BE49-F238E27FC236}">
                <a16:creationId xmlns:a16="http://schemas.microsoft.com/office/drawing/2014/main" id="{2EBBDB2D-B038-4795-8BC4-E991DA146CA3}"/>
              </a:ext>
            </a:extLst>
          </p:cNvPr>
          <p:cNvSpPr txBox="1"/>
          <p:nvPr/>
        </p:nvSpPr>
        <p:spPr>
          <a:xfrm>
            <a:off x="10519427" y="6400801"/>
            <a:ext cx="1264532"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Page 1 of 2</a:t>
            </a:r>
          </a:p>
        </p:txBody>
      </p:sp>
    </p:spTree>
    <p:extLst>
      <p:ext uri="{BB962C8B-B14F-4D97-AF65-F5344CB8AC3E}">
        <p14:creationId xmlns:p14="http://schemas.microsoft.com/office/powerpoint/2010/main" val="426608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3"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11CF034-65AD-4FE4-828A-00F7AC212B1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TREASURER’S REPORT</a:t>
            </a:r>
          </a:p>
        </p:txBody>
      </p:sp>
      <p:sp>
        <p:nvSpPr>
          <p:cNvPr id="10" name="TextBox 9">
            <a:extLst>
              <a:ext uri="{FF2B5EF4-FFF2-40B4-BE49-F238E27FC236}">
                <a16:creationId xmlns:a16="http://schemas.microsoft.com/office/drawing/2014/main" id="{FB0ABA7A-A57A-4EC2-840B-9766FF455FED}"/>
              </a:ext>
            </a:extLst>
          </p:cNvPr>
          <p:cNvSpPr txBox="1"/>
          <p:nvPr/>
        </p:nvSpPr>
        <p:spPr>
          <a:xfrm>
            <a:off x="2510295" y="1607146"/>
            <a:ext cx="1191477"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EXPENSES</a:t>
            </a:r>
          </a:p>
        </p:txBody>
      </p:sp>
      <p:sp>
        <p:nvSpPr>
          <p:cNvPr id="11" name="TextBox 10">
            <a:extLst>
              <a:ext uri="{FF2B5EF4-FFF2-40B4-BE49-F238E27FC236}">
                <a16:creationId xmlns:a16="http://schemas.microsoft.com/office/drawing/2014/main" id="{08BBF617-B34A-46B0-96CF-53EF27911DAF}"/>
              </a:ext>
            </a:extLst>
          </p:cNvPr>
          <p:cNvSpPr txBox="1"/>
          <p:nvPr/>
        </p:nvSpPr>
        <p:spPr>
          <a:xfrm>
            <a:off x="4230472" y="1608431"/>
            <a:ext cx="1630057"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2026 BUDGET</a:t>
            </a:r>
          </a:p>
        </p:txBody>
      </p:sp>
      <p:sp>
        <p:nvSpPr>
          <p:cNvPr id="14" name="TextBox 13">
            <a:extLst>
              <a:ext uri="{FF2B5EF4-FFF2-40B4-BE49-F238E27FC236}">
                <a16:creationId xmlns:a16="http://schemas.microsoft.com/office/drawing/2014/main" id="{E50BD7E6-84DF-47FE-AFDA-4736B3802182}"/>
              </a:ext>
            </a:extLst>
          </p:cNvPr>
          <p:cNvSpPr txBox="1"/>
          <p:nvPr/>
        </p:nvSpPr>
        <p:spPr>
          <a:xfrm>
            <a:off x="10519427" y="6400801"/>
            <a:ext cx="1264532"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Page 2 of 2</a:t>
            </a:r>
          </a:p>
        </p:txBody>
      </p:sp>
      <p:sp>
        <p:nvSpPr>
          <p:cNvPr id="15" name="TextBox 14">
            <a:extLst>
              <a:ext uri="{FF2B5EF4-FFF2-40B4-BE49-F238E27FC236}">
                <a16:creationId xmlns:a16="http://schemas.microsoft.com/office/drawing/2014/main" id="{3664ABDB-A6F2-41EA-9452-A7055871F294}"/>
              </a:ext>
            </a:extLst>
          </p:cNvPr>
          <p:cNvSpPr txBox="1"/>
          <p:nvPr/>
        </p:nvSpPr>
        <p:spPr>
          <a:xfrm>
            <a:off x="4409770" y="739532"/>
            <a:ext cx="3333135"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2026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Budget </a:t>
            </a:r>
          </a:p>
        </p:txBody>
      </p:sp>
      <p:sp>
        <p:nvSpPr>
          <p:cNvPr id="18" name="TextBox 17">
            <a:extLst>
              <a:ext uri="{FF2B5EF4-FFF2-40B4-BE49-F238E27FC236}">
                <a16:creationId xmlns:a16="http://schemas.microsoft.com/office/drawing/2014/main" id="{94069A18-70A9-4127-B594-95DDDB0CF86C}"/>
              </a:ext>
            </a:extLst>
          </p:cNvPr>
          <p:cNvSpPr txBox="1"/>
          <p:nvPr/>
        </p:nvSpPr>
        <p:spPr>
          <a:xfrm>
            <a:off x="6943914" y="5856297"/>
            <a:ext cx="3267747"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TOTAL EXPENSES        $252,689.49     </a:t>
            </a:r>
          </a:p>
        </p:txBody>
      </p:sp>
      <p:sp>
        <p:nvSpPr>
          <p:cNvPr id="2" name="TextBox 1">
            <a:extLst>
              <a:ext uri="{FF2B5EF4-FFF2-40B4-BE49-F238E27FC236}">
                <a16:creationId xmlns:a16="http://schemas.microsoft.com/office/drawing/2014/main" id="{00C69808-9D8A-F0CB-5227-76E12EC8B671}"/>
              </a:ext>
            </a:extLst>
          </p:cNvPr>
          <p:cNvSpPr txBox="1"/>
          <p:nvPr/>
        </p:nvSpPr>
        <p:spPr>
          <a:xfrm>
            <a:off x="2119775" y="1953699"/>
            <a:ext cx="4078291" cy="378565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Admin- Stipend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$ 1,800.00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Annual Meeting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                    $750.00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Annual State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Registration              $155.00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Board Treasurer Supplies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$350.00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Disclosure Pkg Costs	                    $300.00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Stipend                                       $800.00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Dues Letters- Cost                           $750.00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Stipend                                      $883.50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Electricity		                $</a:t>
            </a: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4,491.84</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Garage Sale                                      $400.00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Grounds Improvements             $3,790.50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Grounds Maintenance              </a:t>
            </a: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$64,633.02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Insurance-Common Area           $7,500.00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Legal Fees                                   $11,500.00</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Luminaries		                $3,200.00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C852E8E-3793-B500-07A6-09CBB4820220}"/>
              </a:ext>
            </a:extLst>
          </p:cNvPr>
          <p:cNvGrpSpPr/>
          <p:nvPr/>
        </p:nvGrpSpPr>
        <p:grpSpPr>
          <a:xfrm>
            <a:off x="6340191" y="1602750"/>
            <a:ext cx="3788864" cy="4084178"/>
            <a:chOff x="6075487" y="1602750"/>
            <a:chExt cx="3788864" cy="4084178"/>
          </a:xfrm>
        </p:grpSpPr>
        <p:sp>
          <p:nvSpPr>
            <p:cNvPr id="20" name="TextBox 19">
              <a:extLst>
                <a:ext uri="{FF2B5EF4-FFF2-40B4-BE49-F238E27FC236}">
                  <a16:creationId xmlns:a16="http://schemas.microsoft.com/office/drawing/2014/main" id="{FB78DF68-197C-4A5B-A800-6EA9C44BB6F0}"/>
                </a:ext>
              </a:extLst>
            </p:cNvPr>
            <p:cNvSpPr txBox="1"/>
            <p:nvPr/>
          </p:nvSpPr>
          <p:spPr>
            <a:xfrm>
              <a:off x="6305545" y="1602750"/>
              <a:ext cx="1191477"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EXPENSES</a:t>
              </a:r>
            </a:p>
          </p:txBody>
        </p:sp>
        <p:sp>
          <p:nvSpPr>
            <p:cNvPr id="21" name="TextBox 20">
              <a:extLst>
                <a:ext uri="{FF2B5EF4-FFF2-40B4-BE49-F238E27FC236}">
                  <a16:creationId xmlns:a16="http://schemas.microsoft.com/office/drawing/2014/main" id="{6D752A41-AF51-4300-8878-62539BF0081A}"/>
                </a:ext>
              </a:extLst>
            </p:cNvPr>
            <p:cNvSpPr txBox="1"/>
            <p:nvPr/>
          </p:nvSpPr>
          <p:spPr>
            <a:xfrm>
              <a:off x="8025723" y="1604035"/>
              <a:ext cx="1630057"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2026 BUDGET</a:t>
              </a:r>
            </a:p>
          </p:txBody>
        </p:sp>
        <p:sp>
          <p:nvSpPr>
            <p:cNvPr id="12" name="TextBox 11">
              <a:extLst>
                <a:ext uri="{FF2B5EF4-FFF2-40B4-BE49-F238E27FC236}">
                  <a16:creationId xmlns:a16="http://schemas.microsoft.com/office/drawing/2014/main" id="{977139E1-F90E-7C74-2AAB-F37C227C5E6A}"/>
                </a:ext>
              </a:extLst>
            </p:cNvPr>
            <p:cNvSpPr txBox="1"/>
            <p:nvPr/>
          </p:nvSpPr>
          <p:spPr>
            <a:xfrm>
              <a:off x="6075487" y="1901276"/>
              <a:ext cx="3788864" cy="378565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Neighborhood Activities           $3,200.00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Neighborhood Watch                $   300.00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Pond Maintenance                     $</a:t>
              </a: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4981.63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 Box Rental                             $   186.00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Reserve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Fore Bay Cleaning                </a:t>
              </a: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$15,850.00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Playgroun</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d Shelter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$50,000.00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Monument Refurbish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$40,000.00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Storage Unit                                </a:t>
              </a: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$2,208.00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Taxes-Accountant Fees              $   </a:t>
              </a: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875.0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-Federal 	               $4,568.00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-State                                  $1,017.00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Welcome Packets                       $   100.00 </a:t>
              </a:r>
            </a:p>
            <a:p>
              <a:pPr lvl="0" defTabSz="914377">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600" dirty="0">
                  <a:solidFill>
                    <a:prstClr val="black"/>
                  </a:solidFill>
                </a:rPr>
                <a:t>Reserve Fund Contrib.            $28,100.00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2693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11CF034-65AD-4FE4-828A-00F7AC212B1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TREASURER’S REPORT</a:t>
            </a:r>
          </a:p>
        </p:txBody>
      </p:sp>
      <p:cxnSp>
        <p:nvCxnSpPr>
          <p:cNvPr id="12" name="Straight Connector 11">
            <a:extLst>
              <a:ext uri="{FF2B5EF4-FFF2-40B4-BE49-F238E27FC236}">
                <a16:creationId xmlns:a16="http://schemas.microsoft.com/office/drawing/2014/main" id="{21B8EA6B-DC11-4003-9949-929587731114}"/>
              </a:ext>
            </a:extLst>
          </p:cNvPr>
          <p:cNvCxnSpPr/>
          <p:nvPr/>
        </p:nvCxnSpPr>
        <p:spPr>
          <a:xfrm>
            <a:off x="5867400" y="1504335"/>
            <a:ext cx="0" cy="4969183"/>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629709-B84A-4EF4-A8ED-D7F0ACF21F28}"/>
              </a:ext>
            </a:extLst>
          </p:cNvPr>
          <p:cNvSpPr txBox="1"/>
          <p:nvPr/>
        </p:nvSpPr>
        <p:spPr>
          <a:xfrm>
            <a:off x="4409770" y="739533"/>
            <a:ext cx="3333135"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2026 Annual Dues Letter </a:t>
            </a:r>
          </a:p>
        </p:txBody>
      </p:sp>
      <p:sp>
        <p:nvSpPr>
          <p:cNvPr id="16" name="TextBox 15">
            <a:extLst>
              <a:ext uri="{FF2B5EF4-FFF2-40B4-BE49-F238E27FC236}">
                <a16:creationId xmlns:a16="http://schemas.microsoft.com/office/drawing/2014/main" id="{366B5D5E-E1C9-41C8-BDCE-3775284E498B}"/>
              </a:ext>
            </a:extLst>
          </p:cNvPr>
          <p:cNvSpPr txBox="1"/>
          <p:nvPr/>
        </p:nvSpPr>
        <p:spPr>
          <a:xfrm>
            <a:off x="124289" y="1543597"/>
            <a:ext cx="5743111"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letter is to inform you that the annual Running Man Community Association, Inc. (RMCA) assessment will increase for the 2025 calendar year to </a:t>
            </a: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$ 231.00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 lot owned which reflects an increase of 5% in accordance with our Covenants and Bylaws.  Annual assessment payments are due </a:t>
            </a: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January 1st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year.  Any assessment payment which is not paid within 30 days will be delinquent.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2026</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annual assessment payment should be submitted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Online Payment Option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Payments can be submitted via the Running Man website at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http://www.runningmancommunity.org</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Payment is due and payable by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January 1, 2026, and will be considered delinquent if not received by January 31, 2026.</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Make checks payable to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RMCA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the amount of</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$ 231.00</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Mail to:	           Running Man Community Association</a:t>
            </a:r>
          </a:p>
          <a:p>
            <a:pPr marL="914377" marR="0" lvl="0" indent="457189"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 Box 2114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Poquoson, VA  23662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Please Include your Running Man </a:t>
            </a: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street address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the check to ensure proper credit to your account</a:t>
            </a:r>
          </a:p>
        </p:txBody>
      </p:sp>
      <p:sp>
        <p:nvSpPr>
          <p:cNvPr id="15" name="TextBox 14">
            <a:extLst>
              <a:ext uri="{FF2B5EF4-FFF2-40B4-BE49-F238E27FC236}">
                <a16:creationId xmlns:a16="http://schemas.microsoft.com/office/drawing/2014/main" id="{E0704D20-552D-4833-A7FB-D60C6FD99985}"/>
              </a:ext>
            </a:extLst>
          </p:cNvPr>
          <p:cNvSpPr txBox="1"/>
          <p:nvPr/>
        </p:nvSpPr>
        <p:spPr>
          <a:xfrm>
            <a:off x="5867397" y="1538768"/>
            <a:ext cx="5992371" cy="5115759"/>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 Payments:  via online banking, personal check, cashier’s check, or money order must be postmarked by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January 31, 2026</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be submitted for the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2025</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annual assessment amount of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$231.00</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be considered on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Failure to pay your assessment in full by the deadline may result in your account being turned over to our attorney for collections.  The initial charge for the demand letter from our attorney will be $ 192.00, which amount will be added to your account.   Such amounts are your responsibility under the governing documents of the Association.  Legal fees and costs shall continue to accrue as additional collections efforts are taken until such amount is paid in full.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891" marR="0" lvl="0" indent="-342891"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avoid additional charges and / or collections actions, including, but not limited to, the filing of a memorandum of lien against your l</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please make your payment on time.</a:t>
            </a:r>
          </a:p>
          <a:p>
            <a:pPr marL="457189"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Note:  The RMCA will </a:t>
            </a: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send multiple reminder letters.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Thank you in advance for your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RMCA Board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06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2"/>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0840269-4279-4C6D-A3BB-E11FDB3C3AA6}"/>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COMMUNICATIONS/ WEBMASTER </a:t>
            </a:r>
          </a:p>
        </p:txBody>
      </p:sp>
      <p:sp>
        <p:nvSpPr>
          <p:cNvPr id="10" name="TextBox 9">
            <a:extLst>
              <a:ext uri="{FF2B5EF4-FFF2-40B4-BE49-F238E27FC236}">
                <a16:creationId xmlns:a16="http://schemas.microsoft.com/office/drawing/2014/main" id="{1317152A-5EBA-468A-9517-C00B4CA8802B}"/>
              </a:ext>
            </a:extLst>
          </p:cNvPr>
          <p:cNvSpPr txBox="1"/>
          <p:nvPr/>
        </p:nvSpPr>
        <p:spPr>
          <a:xfrm>
            <a:off x="2933700" y="2209800"/>
            <a:ext cx="64389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Liz Rooney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Tree>
    <p:extLst>
      <p:ext uri="{BB962C8B-B14F-4D97-AF65-F5344CB8AC3E}">
        <p14:creationId xmlns:p14="http://schemas.microsoft.com/office/powerpoint/2010/main" val="32264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2"/>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a:ea typeface="+mn-ea"/>
                <a:cs typeface="+mn-cs"/>
              </a:endParaRPr>
            </a:p>
          </p:txBody>
        </p:sp>
      </p:grpSp>
      <p:sp>
        <p:nvSpPr>
          <p:cNvPr id="9" name="TextBox 8">
            <a:extLst>
              <a:ext uri="{FF2B5EF4-FFF2-40B4-BE49-F238E27FC236}">
                <a16:creationId xmlns:a16="http://schemas.microsoft.com/office/drawing/2014/main" id="{70840269-4279-4C6D-A3BB-E11FDB3C3AA6}"/>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COMMUNICATIONS/ WEBMASTER </a:t>
            </a:r>
          </a:p>
        </p:txBody>
      </p:sp>
      <p:sp>
        <p:nvSpPr>
          <p:cNvPr id="10" name="TextBox 9">
            <a:extLst>
              <a:ext uri="{FF2B5EF4-FFF2-40B4-BE49-F238E27FC236}">
                <a16:creationId xmlns:a16="http://schemas.microsoft.com/office/drawing/2014/main" id="{8E55B09F-C576-4E6D-AAE4-1DF447E866F9}"/>
              </a:ext>
            </a:extLst>
          </p:cNvPr>
          <p:cNvSpPr txBox="1"/>
          <p:nvPr/>
        </p:nvSpPr>
        <p:spPr>
          <a:xfrm>
            <a:off x="550878" y="1939722"/>
            <a:ext cx="10941048"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Communications position is responsible for maintaining the Running Man Website and posting Neighborhood Watch alerts. These alerts are posted to the Running Man Nextdoor.com website</a:t>
            </a:r>
          </a:p>
          <a:p>
            <a:pPr marL="285750" marR="0" lvl="0" indent="-285750" algn="l" defTabSz="914400" rtl="0" eaLnBrk="1" fontAlgn="auto" latinLnBrk="0" hangingPunct="1">
              <a:lnSpc>
                <a:spcPct val="100000"/>
              </a:lnSpc>
              <a:spcBef>
                <a:spcPts val="600"/>
              </a:spcBef>
              <a:spcAft>
                <a:spcPts val="60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Running Man website, runningmancommunity.com, was designed by RM resident Melissa James of Creative Copy. The website combines the RMCA, RMRA, and swim team information, making it easy to find exactly what you are looking for.</a:t>
            </a:r>
          </a:p>
        </p:txBody>
      </p:sp>
      <p:sp>
        <p:nvSpPr>
          <p:cNvPr id="11" name="TextBox 10">
            <a:extLst>
              <a:ext uri="{FF2B5EF4-FFF2-40B4-BE49-F238E27FC236}">
                <a16:creationId xmlns:a16="http://schemas.microsoft.com/office/drawing/2014/main" id="{6D962604-8A1E-4B3B-93B8-895838B66915}"/>
              </a:ext>
            </a:extLst>
          </p:cNvPr>
          <p:cNvSpPr txBox="1"/>
          <p:nvPr/>
        </p:nvSpPr>
        <p:spPr>
          <a:xfrm>
            <a:off x="4267200" y="1391256"/>
            <a:ext cx="3657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Key Points</a:t>
            </a:r>
          </a:p>
        </p:txBody>
      </p:sp>
    </p:spTree>
    <p:extLst>
      <p:ext uri="{BB962C8B-B14F-4D97-AF65-F5344CB8AC3E}">
        <p14:creationId xmlns:p14="http://schemas.microsoft.com/office/powerpoint/2010/main" val="319333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3"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a:endParaRPr>
            </a:p>
          </p:txBody>
        </p:sp>
      </p:grpSp>
      <p:sp>
        <p:nvSpPr>
          <p:cNvPr id="9" name="TextBox 8">
            <a:extLst>
              <a:ext uri="{FF2B5EF4-FFF2-40B4-BE49-F238E27FC236}">
                <a16:creationId xmlns:a16="http://schemas.microsoft.com/office/drawing/2014/main" id="{70840269-4279-4C6D-A3BB-E11FDB3C3AA6}"/>
              </a:ext>
            </a:extLst>
          </p:cNvPr>
          <p:cNvSpPr txBox="1"/>
          <p:nvPr/>
        </p:nvSpPr>
        <p:spPr>
          <a:xfrm>
            <a:off x="3365500" y="304801"/>
            <a:ext cx="5486400" cy="523220"/>
          </a:xfrm>
          <a:prstGeom prst="rect">
            <a:avLst/>
          </a:prstGeom>
          <a:noFill/>
        </p:spPr>
        <p:txBody>
          <a:bodyPr wrap="square" rtlCol="0">
            <a:spAutoFit/>
          </a:bodyPr>
          <a:lstStyle/>
          <a:p>
            <a:pPr algn="ctr" defTabSz="914377">
              <a:defRPr/>
            </a:pPr>
            <a:r>
              <a:rPr lang="en-US" sz="2800" dirty="0">
                <a:solidFill>
                  <a:prstClr val="black"/>
                </a:solidFill>
                <a:latin typeface="Calibri"/>
              </a:rPr>
              <a:t>COMMUNICATIONS/ WEBMASTER </a:t>
            </a:r>
          </a:p>
        </p:txBody>
      </p:sp>
      <p:sp>
        <p:nvSpPr>
          <p:cNvPr id="11" name="TextBox 10">
            <a:extLst>
              <a:ext uri="{FF2B5EF4-FFF2-40B4-BE49-F238E27FC236}">
                <a16:creationId xmlns:a16="http://schemas.microsoft.com/office/drawing/2014/main" id="{285B4EA2-2866-4A70-B68F-0F21B2B64DEF}"/>
              </a:ext>
            </a:extLst>
          </p:cNvPr>
          <p:cNvSpPr txBox="1"/>
          <p:nvPr/>
        </p:nvSpPr>
        <p:spPr>
          <a:xfrm>
            <a:off x="1163134" y="1439707"/>
            <a:ext cx="9928079" cy="584775"/>
          </a:xfrm>
          <a:prstGeom prst="rect">
            <a:avLst/>
          </a:prstGeom>
          <a:noFill/>
        </p:spPr>
        <p:txBody>
          <a:bodyPr wrap="square" rtlCol="0">
            <a:spAutoFit/>
          </a:bodyPr>
          <a:lstStyle/>
          <a:p>
            <a:pPr algn="ctr" defTabSz="914377">
              <a:defRPr/>
            </a:pPr>
            <a:r>
              <a:rPr lang="en-US" sz="3200" b="1" dirty="0">
                <a:solidFill>
                  <a:prstClr val="black"/>
                </a:solidFill>
                <a:latin typeface="Calibri"/>
              </a:rPr>
              <a:t>WEBSITE:  https://www.runningmancommunity.org/</a:t>
            </a:r>
          </a:p>
        </p:txBody>
      </p:sp>
      <p:sp>
        <p:nvSpPr>
          <p:cNvPr id="12" name="TextBox 11">
            <a:extLst>
              <a:ext uri="{FF2B5EF4-FFF2-40B4-BE49-F238E27FC236}">
                <a16:creationId xmlns:a16="http://schemas.microsoft.com/office/drawing/2014/main" id="{33B5C7BA-95F0-4CDF-B004-699CA0DF521B}"/>
              </a:ext>
            </a:extLst>
          </p:cNvPr>
          <p:cNvSpPr txBox="1"/>
          <p:nvPr/>
        </p:nvSpPr>
        <p:spPr>
          <a:xfrm>
            <a:off x="117988" y="6390373"/>
            <a:ext cx="4893134" cy="646331"/>
          </a:xfrm>
          <a:prstGeom prst="rect">
            <a:avLst/>
          </a:prstGeom>
          <a:noFill/>
        </p:spPr>
        <p:txBody>
          <a:bodyPr wrap="none" rtlCol="0">
            <a:spAutoFit/>
          </a:bodyPr>
          <a:lstStyle/>
          <a:p>
            <a:pPr defTabSz="914377">
              <a:defRPr/>
            </a:pPr>
            <a:r>
              <a:rPr lang="en-US" u="sng" dirty="0">
                <a:solidFill>
                  <a:prstClr val="black"/>
                </a:solidFill>
                <a:latin typeface="Calibri"/>
              </a:rPr>
              <a:t>Contact Webmaster:</a:t>
            </a:r>
            <a:r>
              <a:rPr lang="en-US" dirty="0">
                <a:solidFill>
                  <a:prstClr val="black"/>
                </a:solidFill>
                <a:latin typeface="Calibri"/>
              </a:rPr>
              <a:t>  </a:t>
            </a:r>
            <a:r>
              <a:rPr lang="en-US" dirty="0">
                <a:solidFill>
                  <a:prstClr val="black"/>
                </a:solidFill>
                <a:latin typeface="Calibri"/>
                <a:hlinkClick r:id="rId4"/>
              </a:rPr>
              <a:t>runningmanhoa@gmail.com</a:t>
            </a:r>
            <a:endParaRPr lang="en-US" dirty="0">
              <a:solidFill>
                <a:prstClr val="black"/>
              </a:solidFill>
              <a:latin typeface="Calibri"/>
            </a:endParaRPr>
          </a:p>
          <a:p>
            <a:pPr defTabSz="914377">
              <a:defRPr/>
            </a:pPr>
            <a:endParaRPr lang="en-US" dirty="0">
              <a:solidFill>
                <a:prstClr val="black"/>
              </a:solidFill>
              <a:latin typeface="Calibri"/>
            </a:endParaRPr>
          </a:p>
        </p:txBody>
      </p:sp>
      <p:pic>
        <p:nvPicPr>
          <p:cNvPr id="10" name="Picture 9">
            <a:extLst>
              <a:ext uri="{FF2B5EF4-FFF2-40B4-BE49-F238E27FC236}">
                <a16:creationId xmlns:a16="http://schemas.microsoft.com/office/drawing/2014/main" id="{3CF13B6F-B6F7-FB65-942C-F30E29DC6CCC}"/>
              </a:ext>
            </a:extLst>
          </p:cNvPr>
          <p:cNvPicPr>
            <a:picLocks noChangeAspect="1"/>
          </p:cNvPicPr>
          <p:nvPr/>
        </p:nvPicPr>
        <p:blipFill>
          <a:blip r:embed="rId5"/>
          <a:stretch>
            <a:fillRect/>
          </a:stretch>
        </p:blipFill>
        <p:spPr>
          <a:xfrm>
            <a:off x="1484740" y="2005874"/>
            <a:ext cx="8864600" cy="4384499"/>
          </a:xfrm>
          <a:prstGeom prst="rect">
            <a:avLst/>
          </a:prstGeom>
        </p:spPr>
      </p:pic>
    </p:spTree>
    <p:extLst>
      <p:ext uri="{BB962C8B-B14F-4D97-AF65-F5344CB8AC3E}">
        <p14:creationId xmlns:p14="http://schemas.microsoft.com/office/powerpoint/2010/main" val="147268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927DD8DA-E085-4C1E-B71D-35289EC313BE}"/>
              </a:ext>
            </a:extLst>
          </p:cNvPr>
          <p:cNvSpPr txBox="1"/>
          <p:nvPr/>
        </p:nvSpPr>
        <p:spPr>
          <a:xfrm>
            <a:off x="2862691" y="2836676"/>
            <a:ext cx="6438900" cy="156966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David Glover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Neighborhood Watch</a:t>
            </a:r>
          </a:p>
        </p:txBody>
      </p:sp>
    </p:spTree>
    <p:extLst>
      <p:ext uri="{BB962C8B-B14F-4D97-AF65-F5344CB8AC3E}">
        <p14:creationId xmlns:p14="http://schemas.microsoft.com/office/powerpoint/2010/main" val="272922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926E8-94B5-993C-CEB9-F5455805F4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943197-A412-DB58-66B2-D92AF3CB897B}"/>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DFC6291B-A61A-9322-8008-3C5B0F596C64}"/>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D3012CCC-E4A6-646F-D9E2-37E9051BDD34}"/>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915598E-4411-393C-3AAE-C6BF2AB5E6D2}"/>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44FC7B3-7802-3556-26A7-4FDA36C1B5D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pic>
        <p:nvPicPr>
          <p:cNvPr id="3" name="Picture 2" descr="A police officer talking to a person">
            <a:extLst>
              <a:ext uri="{FF2B5EF4-FFF2-40B4-BE49-F238E27FC236}">
                <a16:creationId xmlns:a16="http://schemas.microsoft.com/office/drawing/2014/main" id="{DFC3B536-5F2E-53A9-0A8D-163EF8E2D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80" y="2593729"/>
            <a:ext cx="2068940" cy="2758586"/>
          </a:xfrm>
          <a:prstGeom prst="rect">
            <a:avLst/>
          </a:prstGeom>
        </p:spPr>
      </p:pic>
      <p:pic>
        <p:nvPicPr>
          <p:cNvPr id="11" name="Picture 10" descr="A group of people standing around a tent&#10;&#10;AI-generated content may be incorrect.">
            <a:extLst>
              <a:ext uri="{FF2B5EF4-FFF2-40B4-BE49-F238E27FC236}">
                <a16:creationId xmlns:a16="http://schemas.microsoft.com/office/drawing/2014/main" id="{4197CC22-70C5-BB17-832F-83A84F384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117" y="2593729"/>
            <a:ext cx="3678115" cy="2758586"/>
          </a:xfrm>
          <a:prstGeom prst="rect">
            <a:avLst/>
          </a:prstGeom>
        </p:spPr>
      </p:pic>
      <p:pic>
        <p:nvPicPr>
          <p:cNvPr id="15" name="Picture 14" descr="A group of police officers and a dog">
            <a:extLst>
              <a:ext uri="{FF2B5EF4-FFF2-40B4-BE49-F238E27FC236}">
                <a16:creationId xmlns:a16="http://schemas.microsoft.com/office/drawing/2014/main" id="{26739045-AD0E-E223-E823-1109C4F26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6558" y="2593728"/>
            <a:ext cx="3678115" cy="2758587"/>
          </a:xfrm>
          <a:prstGeom prst="rect">
            <a:avLst/>
          </a:prstGeom>
        </p:spPr>
      </p:pic>
      <p:sp>
        <p:nvSpPr>
          <p:cNvPr id="16" name="TextBox 15">
            <a:extLst>
              <a:ext uri="{FF2B5EF4-FFF2-40B4-BE49-F238E27FC236}">
                <a16:creationId xmlns:a16="http://schemas.microsoft.com/office/drawing/2014/main" id="{583C0700-9FD6-8208-5AE1-D0B9598ABB42}"/>
              </a:ext>
            </a:extLst>
          </p:cNvPr>
          <p:cNvSpPr txBox="1"/>
          <p:nvPr/>
        </p:nvSpPr>
        <p:spPr>
          <a:xfrm>
            <a:off x="3209192" y="1494692"/>
            <a:ext cx="59260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NATIONAL NIGHT 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August 5, 2025 </a:t>
            </a:r>
          </a:p>
        </p:txBody>
      </p:sp>
    </p:spTree>
    <p:extLst>
      <p:ext uri="{BB962C8B-B14F-4D97-AF65-F5344CB8AC3E}">
        <p14:creationId xmlns:p14="http://schemas.microsoft.com/office/powerpoint/2010/main" val="193273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B4D29-0EE8-440A-B0F4-BC2B5A14ED36}"/>
              </a:ext>
            </a:extLst>
          </p:cNvPr>
          <p:cNvPicPr/>
          <p:nvPr/>
        </p:nvPicPr>
        <p:blipFill>
          <a:blip r:embed="rId2" cstate="print"/>
          <a:srcRect/>
          <a:stretch>
            <a:fillRect/>
          </a:stretch>
        </p:blipFill>
        <p:spPr bwMode="auto">
          <a:xfrm>
            <a:off x="10557811" y="282804"/>
            <a:ext cx="1066800" cy="1038225"/>
          </a:xfrm>
          <a:prstGeom prst="rect">
            <a:avLst/>
          </a:prstGeom>
          <a:noFill/>
          <a:ln w="9525">
            <a:noFill/>
            <a:miter lim="800000"/>
            <a:headEnd/>
            <a:tailEnd/>
          </a:ln>
        </p:spPr>
      </p:pic>
      <p:sp>
        <p:nvSpPr>
          <p:cNvPr id="9" name="TextBox 8">
            <a:extLst>
              <a:ext uri="{FF2B5EF4-FFF2-40B4-BE49-F238E27FC236}">
                <a16:creationId xmlns:a16="http://schemas.microsoft.com/office/drawing/2014/main" id="{05BC7F15-1711-4E18-89D8-380F3CD55951}"/>
              </a:ext>
            </a:extLst>
          </p:cNvPr>
          <p:cNvSpPr txBox="1"/>
          <p:nvPr/>
        </p:nvSpPr>
        <p:spPr>
          <a:xfrm>
            <a:off x="3365500" y="304800"/>
            <a:ext cx="5486400" cy="523220"/>
          </a:xfrm>
          <a:prstGeom prst="rect">
            <a:avLst/>
          </a:prstGeom>
          <a:noFill/>
        </p:spPr>
        <p:txBody>
          <a:bodyPr wrap="square" rtlCol="0">
            <a:spAutoFit/>
          </a:bodyPr>
          <a:lstStyle/>
          <a:p>
            <a:pPr algn="ctr"/>
            <a:r>
              <a:rPr lang="en-US" sz="2800" dirty="0"/>
              <a:t>AGENDA</a:t>
            </a:r>
          </a:p>
        </p:txBody>
      </p:sp>
      <p:sp>
        <p:nvSpPr>
          <p:cNvPr id="10" name="TextBox 9">
            <a:extLst>
              <a:ext uri="{FF2B5EF4-FFF2-40B4-BE49-F238E27FC236}">
                <a16:creationId xmlns:a16="http://schemas.microsoft.com/office/drawing/2014/main" id="{8F241DCB-1764-438A-B635-0675CB07C04F}"/>
              </a:ext>
            </a:extLst>
          </p:cNvPr>
          <p:cNvSpPr txBox="1"/>
          <p:nvPr/>
        </p:nvSpPr>
        <p:spPr>
          <a:xfrm>
            <a:off x="1363013" y="1390307"/>
            <a:ext cx="8276287" cy="4708981"/>
          </a:xfrm>
          <a:prstGeom prst="rect">
            <a:avLst/>
          </a:prstGeom>
          <a:noFill/>
        </p:spPr>
        <p:txBody>
          <a:bodyPr wrap="square" rtlCol="0">
            <a:spAutoFit/>
          </a:bodyPr>
          <a:lstStyle/>
          <a:p>
            <a:pPr marL="285744" indent="-285744">
              <a:buFont typeface="Wingdings" panose="05000000000000000000" pitchFamily="2" charset="2"/>
              <a:buChar char="Ø"/>
            </a:pPr>
            <a:r>
              <a:rPr lang="en-US" sz="2000" dirty="0"/>
              <a:t>President’s Welcome 				Eric Todhunter</a:t>
            </a:r>
          </a:p>
          <a:p>
            <a:pPr marL="285744" indent="-285744">
              <a:buFont typeface="Wingdings" panose="05000000000000000000" pitchFamily="2" charset="2"/>
              <a:buChar char="Ø"/>
            </a:pPr>
            <a:r>
              <a:rPr lang="en-US" sz="2000" dirty="0"/>
              <a:t>York County District 5 Representative Comments	Tom Shepperd</a:t>
            </a:r>
          </a:p>
          <a:p>
            <a:pPr marL="285744" indent="-285744">
              <a:buFont typeface="Wingdings" panose="05000000000000000000" pitchFamily="2" charset="2"/>
              <a:buChar char="Ø"/>
            </a:pPr>
            <a:endParaRPr lang="en-US" sz="2000" dirty="0"/>
          </a:p>
          <a:p>
            <a:pPr marL="285744" indent="-285744">
              <a:buFont typeface="Wingdings" panose="05000000000000000000" pitchFamily="2" charset="2"/>
              <a:buChar char="Ø"/>
            </a:pPr>
            <a:r>
              <a:rPr lang="en-US" sz="2000" dirty="0"/>
              <a:t>President’s Report				Eric Todhunter</a:t>
            </a:r>
          </a:p>
          <a:p>
            <a:pPr marL="800080" lvl="1" indent="-342891">
              <a:buFont typeface="Courier New" panose="02070309020205020404" pitchFamily="49" charset="0"/>
              <a:buChar char="o"/>
            </a:pPr>
            <a:r>
              <a:rPr lang="en-US" sz="2000" dirty="0"/>
              <a:t>Status of Governing Document</a:t>
            </a:r>
          </a:p>
          <a:p>
            <a:pPr marL="800080" lvl="1" indent="-342891">
              <a:buFont typeface="Courier New" panose="02070309020205020404" pitchFamily="49" charset="0"/>
              <a:buChar char="o"/>
            </a:pPr>
            <a:r>
              <a:rPr lang="en-US" sz="2000" dirty="0"/>
              <a:t>Status of Volunteerism </a:t>
            </a:r>
          </a:p>
          <a:p>
            <a:pPr marL="287338" indent="-287338">
              <a:buFont typeface="Wingdings" panose="05000000000000000000" pitchFamily="2" charset="2"/>
              <a:buChar char="Ø"/>
            </a:pPr>
            <a:r>
              <a:rPr lang="en-US" sz="2000" dirty="0"/>
              <a:t>Treasurer’s Report				Eric Todhunter</a:t>
            </a:r>
          </a:p>
          <a:p>
            <a:pPr marL="287338" indent="-287338">
              <a:buFont typeface="Wingdings" panose="05000000000000000000" pitchFamily="2" charset="2"/>
              <a:buChar char="Ø"/>
            </a:pPr>
            <a:r>
              <a:rPr lang="en-US" sz="2000" dirty="0"/>
              <a:t>Webmaster Report				Liz Rooney</a:t>
            </a:r>
          </a:p>
          <a:p>
            <a:pPr marL="285744" indent="-285744">
              <a:buFont typeface="Wingdings" panose="05000000000000000000" pitchFamily="2" charset="2"/>
              <a:buChar char="Ø"/>
            </a:pPr>
            <a:r>
              <a:rPr lang="en-US" sz="2000" dirty="0"/>
              <a:t>Neighborhood Watch                                                    David Glover</a:t>
            </a:r>
          </a:p>
          <a:p>
            <a:pPr marL="285744" indent="-285744">
              <a:buFont typeface="Wingdings" panose="05000000000000000000" pitchFamily="2" charset="2"/>
              <a:buChar char="Ø"/>
            </a:pPr>
            <a:r>
              <a:rPr lang="en-US" sz="2000" dirty="0"/>
              <a:t>Architecture Control Report			Sam Huffstetler</a:t>
            </a:r>
          </a:p>
          <a:p>
            <a:pPr marL="285744" indent="-285744">
              <a:buFont typeface="Wingdings" panose="05000000000000000000" pitchFamily="2" charset="2"/>
              <a:buChar char="Ø"/>
            </a:pPr>
            <a:r>
              <a:rPr lang="en-US" sz="2000" dirty="0"/>
              <a:t>Covenants Report				Ritendra Bhattacharya</a:t>
            </a:r>
          </a:p>
          <a:p>
            <a:pPr marL="285744" indent="-285744">
              <a:buFont typeface="Wingdings" panose="05000000000000000000" pitchFamily="2" charset="2"/>
              <a:buChar char="Ø"/>
            </a:pPr>
            <a:r>
              <a:rPr lang="en-US" sz="2000" dirty="0"/>
              <a:t>Landscape / Common Area Report		Matt Matson</a:t>
            </a:r>
          </a:p>
          <a:p>
            <a:pPr marL="285744" indent="-285744">
              <a:buFont typeface="Wingdings" panose="05000000000000000000" pitchFamily="2" charset="2"/>
              <a:buChar char="Ø"/>
            </a:pPr>
            <a:r>
              <a:rPr lang="en-US" sz="2000" dirty="0"/>
              <a:t>CY2025 Accomplishments Overview		Eric Todhunter</a:t>
            </a:r>
          </a:p>
          <a:p>
            <a:pPr marL="285744" indent="-285744">
              <a:buFont typeface="Wingdings" panose="05000000000000000000" pitchFamily="2" charset="2"/>
              <a:buChar char="Ø"/>
            </a:pPr>
            <a:endParaRPr lang="en-US" sz="2000" dirty="0"/>
          </a:p>
          <a:p>
            <a:pPr marL="285744" indent="-285744">
              <a:buFont typeface="Wingdings" panose="05000000000000000000" pitchFamily="2" charset="2"/>
              <a:buChar char="Ø"/>
            </a:pPr>
            <a:r>
              <a:rPr lang="en-US" sz="2000" dirty="0"/>
              <a:t>Election of Officers for 2026 Board		Eric Todhunter</a:t>
            </a:r>
          </a:p>
        </p:txBody>
      </p:sp>
      <p:grpSp>
        <p:nvGrpSpPr>
          <p:cNvPr id="11" name="Group 10">
            <a:extLst>
              <a:ext uri="{FF2B5EF4-FFF2-40B4-BE49-F238E27FC236}">
                <a16:creationId xmlns:a16="http://schemas.microsoft.com/office/drawing/2014/main" id="{2B193D94-AEE4-4807-9053-33DF01E39D3F}"/>
              </a:ext>
            </a:extLst>
          </p:cNvPr>
          <p:cNvGrpSpPr/>
          <p:nvPr/>
        </p:nvGrpSpPr>
        <p:grpSpPr>
          <a:xfrm>
            <a:off x="1484740" y="1013373"/>
            <a:ext cx="8864600" cy="248227"/>
            <a:chOff x="1484740" y="695873"/>
            <a:chExt cx="8864600" cy="248227"/>
          </a:xfrm>
        </p:grpSpPr>
        <p:sp>
          <p:nvSpPr>
            <p:cNvPr id="12" name="Rectangle 11">
              <a:extLst>
                <a:ext uri="{FF2B5EF4-FFF2-40B4-BE49-F238E27FC236}">
                  <a16:creationId xmlns:a16="http://schemas.microsoft.com/office/drawing/2014/main" id="{B24CD57D-BE7B-41A0-B02B-9F17365881A3}"/>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13" name="Rectangle 12">
              <a:extLst>
                <a:ext uri="{FF2B5EF4-FFF2-40B4-BE49-F238E27FC236}">
                  <a16:creationId xmlns:a16="http://schemas.microsoft.com/office/drawing/2014/main" id="{9A74BD7F-A5B6-477C-8A49-776F3058F895}"/>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14" name="Rectangle 13">
              <a:extLst>
                <a:ext uri="{FF2B5EF4-FFF2-40B4-BE49-F238E27FC236}">
                  <a16:creationId xmlns:a16="http://schemas.microsoft.com/office/drawing/2014/main" id="{7EACBFC8-54DF-4BD2-8E0D-BFA538F4B92A}"/>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grpSp>
      <p:pic>
        <p:nvPicPr>
          <p:cNvPr id="15" name="Picture 14">
            <a:extLst>
              <a:ext uri="{FF2B5EF4-FFF2-40B4-BE49-F238E27FC236}">
                <a16:creationId xmlns:a16="http://schemas.microsoft.com/office/drawing/2014/main" id="{D4219863-005B-442A-AD07-D6284FD522DC}"/>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spTree>
    <p:extLst>
      <p:ext uri="{BB962C8B-B14F-4D97-AF65-F5344CB8AC3E}">
        <p14:creationId xmlns:p14="http://schemas.microsoft.com/office/powerpoint/2010/main" val="306989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F4074-FD40-5C4F-6E2D-044AE986B5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1A46F4A-229B-E221-EBBC-EFF5E40EF3E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150F2EFD-DA22-B702-2394-E1C3905055BA}"/>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4796A56D-293A-B704-D74D-305B242BEA4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9B97590-1754-3483-6CDC-B6F365548872}"/>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12CA788-10EA-430C-5F16-F8AC28AE20D1}"/>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19F4CC4E-A336-D658-F60F-8F2029DF7D31}"/>
              </a:ext>
            </a:extLst>
          </p:cNvPr>
          <p:cNvSpPr txBox="1"/>
          <p:nvPr/>
        </p:nvSpPr>
        <p:spPr>
          <a:xfrm>
            <a:off x="659728" y="1986390"/>
            <a:ext cx="1048922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panose="020F0502020204030204"/>
                <a:ea typeface="+mn-ea"/>
                <a:cs typeface="+mn-cs"/>
              </a:rPr>
              <a:t>YCSO will start a speed study to get results of when the highest volume of traffic is present.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panose="020F0502020204030204"/>
                <a:ea typeface="+mn-ea"/>
                <a:cs typeface="+mn-cs"/>
              </a:rPr>
              <a:t>If YCSO detects speeding in the 85th percentile they will place speed alert signs up (typically for a week).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panose="020F0502020204030204"/>
                <a:ea typeface="+mn-ea"/>
                <a:cs typeface="+mn-cs"/>
              </a:rPr>
              <a:t>YCSO will begin enforcement efforts if they see no change in patterns. </a:t>
            </a:r>
          </a:p>
        </p:txBody>
      </p:sp>
      <p:pic>
        <p:nvPicPr>
          <p:cNvPr id="12" name="Picture 11" descr="A close-up of a car driving&#10;&#10;AI-generated content may be incorrect.">
            <a:extLst>
              <a:ext uri="{FF2B5EF4-FFF2-40B4-BE49-F238E27FC236}">
                <a16:creationId xmlns:a16="http://schemas.microsoft.com/office/drawing/2014/main" id="{186913BD-3742-141C-11D4-3C862C98F2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22851" y="3131755"/>
            <a:ext cx="5258177" cy="3505451"/>
          </a:xfrm>
          <a:prstGeom prst="rect">
            <a:avLst/>
          </a:prstGeom>
        </p:spPr>
      </p:pic>
      <p:sp>
        <p:nvSpPr>
          <p:cNvPr id="13" name="TextBox 12">
            <a:extLst>
              <a:ext uri="{FF2B5EF4-FFF2-40B4-BE49-F238E27FC236}">
                <a16:creationId xmlns:a16="http://schemas.microsoft.com/office/drawing/2014/main" id="{1684418F-32B6-7F6A-6E42-6053A38D2A3F}"/>
              </a:ext>
            </a:extLst>
          </p:cNvPr>
          <p:cNvSpPr txBox="1"/>
          <p:nvPr/>
        </p:nvSpPr>
        <p:spPr>
          <a:xfrm>
            <a:off x="4815736" y="1374873"/>
            <a:ext cx="17325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0000"/>
                </a:solidFill>
                <a:effectLst/>
                <a:uLnTx/>
                <a:uFillTx/>
                <a:latin typeface="Calibri" panose="020F0502020204030204"/>
                <a:ea typeface="+mn-ea"/>
                <a:cs typeface="+mn-cs"/>
              </a:rPr>
              <a:t>SPEEDING</a:t>
            </a:r>
          </a:p>
        </p:txBody>
      </p:sp>
    </p:spTree>
    <p:extLst>
      <p:ext uri="{BB962C8B-B14F-4D97-AF65-F5344CB8AC3E}">
        <p14:creationId xmlns:p14="http://schemas.microsoft.com/office/powerpoint/2010/main" val="243591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FA71A9D-4AD8-7E4B-A54E-99544ABA6794}"/>
              </a:ext>
            </a:extLst>
          </p:cNvPr>
          <p:cNvSpPr txBox="1"/>
          <p:nvPr/>
        </p:nvSpPr>
        <p:spPr>
          <a:xfrm>
            <a:off x="3365500" y="304801"/>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NEIGHBORHOOD WATCH</a:t>
            </a:r>
          </a:p>
        </p:txBody>
      </p:sp>
      <p:pic>
        <p:nvPicPr>
          <p:cNvPr id="3" name="Picture 2">
            <a:extLst>
              <a:ext uri="{FF2B5EF4-FFF2-40B4-BE49-F238E27FC236}">
                <a16:creationId xmlns:a16="http://schemas.microsoft.com/office/drawing/2014/main" id="{AAB97312-0B15-4996-2398-44910D76577D}"/>
              </a:ext>
            </a:extLst>
          </p:cNvPr>
          <p:cNvPicPr>
            <a:picLocks noChangeAspect="1"/>
          </p:cNvPicPr>
          <p:nvPr/>
        </p:nvPicPr>
        <p:blipFill>
          <a:blip r:embed="rId3"/>
          <a:stretch>
            <a:fillRect/>
          </a:stretch>
        </p:blipFill>
        <p:spPr>
          <a:xfrm>
            <a:off x="7523889" y="1909760"/>
            <a:ext cx="3295650" cy="3648075"/>
          </a:xfrm>
          <a:prstGeom prst="rect">
            <a:avLst/>
          </a:prstGeom>
        </p:spPr>
      </p:pic>
      <p:sp>
        <p:nvSpPr>
          <p:cNvPr id="9" name="TextBox 8">
            <a:extLst>
              <a:ext uri="{FF2B5EF4-FFF2-40B4-BE49-F238E27FC236}">
                <a16:creationId xmlns:a16="http://schemas.microsoft.com/office/drawing/2014/main" id="{F4878876-2DBA-A927-33E9-600AFC5B362E}"/>
              </a:ext>
            </a:extLst>
          </p:cNvPr>
          <p:cNvSpPr txBox="1"/>
          <p:nvPr/>
        </p:nvSpPr>
        <p:spPr>
          <a:xfrm>
            <a:off x="431127" y="1400052"/>
            <a:ext cx="109464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00FF"/>
                </a:solidFill>
                <a:effectLst/>
                <a:uLnTx/>
                <a:uFillTx/>
                <a:latin typeface="Calibri" panose="020F0502020204030204"/>
                <a:ea typeface="+mn-ea"/>
                <a:cs typeface="+mn-cs"/>
              </a:rPr>
              <a:t>*UPDATE* </a:t>
            </a:r>
            <a:r>
              <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rPr>
              <a:t>Flock Safety Sparrow Automatic License Plate Recognition (ALPR) Camera</a:t>
            </a:r>
          </a:p>
        </p:txBody>
      </p:sp>
      <p:sp>
        <p:nvSpPr>
          <p:cNvPr id="10" name="TextBox 9">
            <a:extLst>
              <a:ext uri="{FF2B5EF4-FFF2-40B4-BE49-F238E27FC236}">
                <a16:creationId xmlns:a16="http://schemas.microsoft.com/office/drawing/2014/main" id="{C96CF16B-1B3E-9628-AC73-D0E44ED2ACCF}"/>
              </a:ext>
            </a:extLst>
          </p:cNvPr>
          <p:cNvSpPr txBox="1"/>
          <p:nvPr/>
        </p:nvSpPr>
        <p:spPr>
          <a:xfrm>
            <a:off x="706582" y="1842623"/>
            <a:ext cx="7002318"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Self contained - Can be installed anywhere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Company maintains and services the camera for an annual subscription price of $2,400/unit per year (plus a one-time installation cost of $350 per camera).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Provides vehicle “Fingerprint” technology. Footage provides ability to provide: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Timestamp</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Vehicle Make and Color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License plate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 of visits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sng" strike="noStrike" kern="1200" cap="none" spc="0" normalizeH="0" baseline="0" noProof="0" dirty="0">
                <a:ln>
                  <a:noFill/>
                </a:ln>
                <a:solidFill>
                  <a:prstClr val="black"/>
                </a:solidFill>
                <a:effectLst/>
                <a:uLnTx/>
                <a:uFillTx/>
                <a:latin typeface="Calibri" panose="020F0502020204030204"/>
                <a:ea typeface="+mn-ea"/>
                <a:cs typeface="+mn-cs"/>
              </a:rPr>
              <a:t>Software compatible with software installed in York County patrol cars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by York County Sherriff  Montgomery </a:t>
            </a:r>
          </a:p>
        </p:txBody>
      </p:sp>
      <p:sp>
        <p:nvSpPr>
          <p:cNvPr id="14" name="TextBox 13">
            <a:extLst>
              <a:ext uri="{FF2B5EF4-FFF2-40B4-BE49-F238E27FC236}">
                <a16:creationId xmlns:a16="http://schemas.microsoft.com/office/drawing/2014/main" id="{3BE468CA-5BE7-E965-BB6E-8D4A004590D2}"/>
              </a:ext>
            </a:extLst>
          </p:cNvPr>
          <p:cNvSpPr txBox="1"/>
          <p:nvPr/>
        </p:nvSpPr>
        <p:spPr>
          <a:xfrm>
            <a:off x="317535" y="6115986"/>
            <a:ext cx="1086880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1" u="none" strike="noStrike" kern="1200" cap="none" spc="0" normalizeH="0" baseline="0" noProof="0" dirty="0">
                <a:ln>
                  <a:noFill/>
                </a:ln>
                <a:solidFill>
                  <a:srgbClr val="0000FF"/>
                </a:solidFill>
                <a:effectLst/>
                <a:uLnTx/>
                <a:uFillTx/>
                <a:latin typeface="Arial" panose="020B0604020202020204" pitchFamily="34" charset="0"/>
                <a:ea typeface="+mn-ea"/>
                <a:cs typeface="+mn-cs"/>
              </a:rPr>
              <a:t>County cost-sharing programs are currently paused, our focus is to stay “grant ready.”</a:t>
            </a:r>
          </a:p>
        </p:txBody>
      </p:sp>
    </p:spTree>
    <p:extLst>
      <p:ext uri="{BB962C8B-B14F-4D97-AF65-F5344CB8AC3E}">
        <p14:creationId xmlns:p14="http://schemas.microsoft.com/office/powerpoint/2010/main" val="52848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21501-3EF9-4CCB-A88E-E7274F61E7E2}"/>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6" name="Group 5">
            <a:extLst>
              <a:ext uri="{FF2B5EF4-FFF2-40B4-BE49-F238E27FC236}">
                <a16:creationId xmlns:a16="http://schemas.microsoft.com/office/drawing/2014/main" id="{84D81D92-57AD-4C21-B0D2-DB5E123B889F}"/>
              </a:ext>
            </a:extLst>
          </p:cNvPr>
          <p:cNvGrpSpPr/>
          <p:nvPr/>
        </p:nvGrpSpPr>
        <p:grpSpPr>
          <a:xfrm>
            <a:off x="1484740" y="1072473"/>
            <a:ext cx="8864600" cy="248227"/>
            <a:chOff x="1484740" y="695873"/>
            <a:chExt cx="8864600" cy="248227"/>
          </a:xfrm>
        </p:grpSpPr>
        <p:sp>
          <p:nvSpPr>
            <p:cNvPr id="7" name="Rectangle 6">
              <a:extLst>
                <a:ext uri="{FF2B5EF4-FFF2-40B4-BE49-F238E27FC236}">
                  <a16:creationId xmlns:a16="http://schemas.microsoft.com/office/drawing/2014/main" id="{F5FEF094-7E98-4F7E-BEDC-00AFFA56EEA1}"/>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D950192-0B20-405F-9477-651959630F41}"/>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3DC9DC6-B97E-40D9-8C0D-3261420C03C3}"/>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0E0710E6-4851-4A11-8640-58837FD1813F}"/>
              </a:ext>
            </a:extLst>
          </p:cNvPr>
          <p:cNvSpPr txBox="1"/>
          <p:nvPr/>
        </p:nvSpPr>
        <p:spPr>
          <a:xfrm>
            <a:off x="3365500" y="304801"/>
            <a:ext cx="5820064"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 COMMITTEE</a:t>
            </a:r>
          </a:p>
        </p:txBody>
      </p:sp>
      <p:sp>
        <p:nvSpPr>
          <p:cNvPr id="11" name="TextBox 10">
            <a:extLst>
              <a:ext uri="{FF2B5EF4-FFF2-40B4-BE49-F238E27FC236}">
                <a16:creationId xmlns:a16="http://schemas.microsoft.com/office/drawing/2014/main" id="{3639AE70-F295-49E6-9410-41C63FBBD4E5}"/>
              </a:ext>
            </a:extLst>
          </p:cNvPr>
          <p:cNvSpPr txBox="1"/>
          <p:nvPr/>
        </p:nvSpPr>
        <p:spPr>
          <a:xfrm>
            <a:off x="2532490" y="2397986"/>
            <a:ext cx="6438900" cy="156966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Sam Huffstetler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Tree>
    <p:extLst>
      <p:ext uri="{BB962C8B-B14F-4D97-AF65-F5344CB8AC3E}">
        <p14:creationId xmlns:p14="http://schemas.microsoft.com/office/powerpoint/2010/main" val="4084067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253D3AE-46ED-4867-8872-9E09953B1F92}"/>
              </a:ext>
            </a:extLst>
          </p:cNvPr>
          <p:cNvSpPr>
            <a:spLocks noGrp="1" noChangeArrowheads="1"/>
          </p:cNvSpPr>
          <p:nvPr>
            <p:ph type="title"/>
          </p:nvPr>
        </p:nvSpPr>
        <p:spPr>
          <a:xfrm>
            <a:off x="1981200" y="1497021"/>
            <a:ext cx="8229600" cy="941387"/>
          </a:xfrm>
        </p:spPr>
        <p:txBody>
          <a:bodyPr/>
          <a:lstStyle/>
          <a:p>
            <a:pPr eaLnBrk="1" hangingPunct="1"/>
            <a:r>
              <a:rPr lang="en-US" altLang="en-US" dirty="0"/>
              <a:t>Committee Members </a:t>
            </a:r>
          </a:p>
        </p:txBody>
      </p:sp>
      <p:sp>
        <p:nvSpPr>
          <p:cNvPr id="6147" name="Rectangle 12">
            <a:extLst>
              <a:ext uri="{FF2B5EF4-FFF2-40B4-BE49-F238E27FC236}">
                <a16:creationId xmlns:a16="http://schemas.microsoft.com/office/drawing/2014/main" id="{5E5ED805-E064-4753-9395-B6D8A91069E1}"/>
              </a:ext>
            </a:extLst>
          </p:cNvPr>
          <p:cNvSpPr>
            <a:spLocks noChangeArrowheads="1"/>
          </p:cNvSpPr>
          <p:nvPr/>
        </p:nvSpPr>
        <p:spPr bwMode="auto">
          <a:xfrm>
            <a:off x="3048000" y="2799941"/>
            <a:ext cx="54864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342891" marR="0" lvl="0" indent="-342891" algn="l" defTabSz="914377" rtl="0" eaLnBrk="1" fontAlgn="auto" latinLnBrk="0" hangingPunct="1">
              <a:lnSpc>
                <a:spcPct val="100000"/>
              </a:lnSpc>
              <a:spcBef>
                <a:spcPct val="20000"/>
              </a:spcBef>
              <a:spcAft>
                <a:spcPts val="0"/>
              </a:spcAft>
              <a:buClr>
                <a:srgbClr val="4472C4"/>
              </a:buClr>
              <a:buSzPct val="65000"/>
              <a:buFont typeface="Wingdings" panose="05000000000000000000" pitchFamily="2" charset="2"/>
              <a:buChar char="n"/>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Kyle </a:t>
            </a:r>
            <a:r>
              <a:rPr kumimoji="0" lang="en-US" alt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Aulenbach</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891" marR="0" lvl="0" indent="-342891" algn="l" defTabSz="914377" rtl="0" eaLnBrk="1" fontAlgn="auto" latinLnBrk="0" hangingPunct="1">
              <a:lnSpc>
                <a:spcPct val="100000"/>
              </a:lnSpc>
              <a:spcBef>
                <a:spcPct val="20000"/>
              </a:spcBef>
              <a:spcAft>
                <a:spcPts val="0"/>
              </a:spcAft>
              <a:buClr>
                <a:srgbClr val="4472C4"/>
              </a:buClr>
              <a:buSzPct val="65000"/>
              <a:buFont typeface="Wingdings" panose="05000000000000000000" pitchFamily="2" charset="2"/>
              <a:buChar char="n"/>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James Wright</a:t>
            </a:r>
          </a:p>
          <a:p>
            <a:pPr marL="342891" marR="0" lvl="0" indent="-342891" algn="l" defTabSz="914377" rtl="0" eaLnBrk="1" fontAlgn="auto" latinLnBrk="0" hangingPunct="1">
              <a:lnSpc>
                <a:spcPct val="100000"/>
              </a:lnSpc>
              <a:spcBef>
                <a:spcPct val="20000"/>
              </a:spcBef>
              <a:spcAft>
                <a:spcPts val="0"/>
              </a:spcAft>
              <a:buClr>
                <a:srgbClr val="4472C4"/>
              </a:buClr>
              <a:buSzPct val="65000"/>
              <a:buFont typeface="Wingdings" panose="05000000000000000000" pitchFamily="2" charset="2"/>
              <a:buChar char="n"/>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Breana Schaefer</a:t>
            </a:r>
          </a:p>
          <a:p>
            <a:pPr marL="342891" marR="0" lvl="0" indent="-342891" algn="l" defTabSz="914377" rtl="0" eaLnBrk="1" fontAlgn="auto" latinLnBrk="0" hangingPunct="1">
              <a:lnSpc>
                <a:spcPct val="100000"/>
              </a:lnSpc>
              <a:spcBef>
                <a:spcPct val="20000"/>
              </a:spcBef>
              <a:spcAft>
                <a:spcPts val="0"/>
              </a:spcAft>
              <a:buClr>
                <a:srgbClr val="4472C4"/>
              </a:buClr>
              <a:buSzPct val="65000"/>
              <a:buFont typeface="Wingdings" panose="05000000000000000000" pitchFamily="2" charset="2"/>
              <a:buChar char="n"/>
              <a:tabLst/>
              <a:defRPr/>
            </a:pPr>
            <a:r>
              <a:rPr lang="en-US" altLang="en-US" sz="4000" dirty="0">
                <a:solidFill>
                  <a:srgbClr val="FF0000"/>
                </a:solidFill>
              </a:rPr>
              <a:t>Vacant</a:t>
            </a:r>
            <a:endParaRPr kumimoji="0" lang="en-US" altLang="en-US"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AECF54FF-792D-48A9-9C1B-1652F86EBD8D}"/>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6DECBA5-A02B-476D-A2AD-E9CA19264902}"/>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175A3431-5C5C-46CB-BC63-2450C0C7DA80}"/>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A0FD699-C43D-4CFD-A668-BCD978D294E6}"/>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0E9A8B4-9E76-493A-B75E-53516CFEB48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644414C-CEAE-4C14-B2FF-5BDD53CC3D26}"/>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a:t>
            </a:r>
          </a:p>
        </p:txBody>
      </p:sp>
    </p:spTree>
    <p:extLst>
      <p:ext uri="{BB962C8B-B14F-4D97-AF65-F5344CB8AC3E}">
        <p14:creationId xmlns:p14="http://schemas.microsoft.com/office/powerpoint/2010/main" val="2653718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CC84CA6-FE47-4591-8489-67AA0E42B8F0}"/>
              </a:ext>
            </a:extLst>
          </p:cNvPr>
          <p:cNvSpPr>
            <a:spLocks noGrp="1" noChangeArrowheads="1"/>
          </p:cNvSpPr>
          <p:nvPr>
            <p:ph type="title"/>
          </p:nvPr>
        </p:nvSpPr>
        <p:spPr>
          <a:xfrm>
            <a:off x="875075" y="1690268"/>
            <a:ext cx="7772400" cy="533400"/>
          </a:xfrm>
        </p:spPr>
        <p:txBody>
          <a:bodyPr>
            <a:normAutofit fontScale="90000"/>
          </a:bodyPr>
          <a:lstStyle/>
          <a:p>
            <a:pPr eaLnBrk="1" hangingPunct="1"/>
            <a:r>
              <a:rPr lang="en-US" altLang="en-US" sz="3800" dirty="0"/>
              <a:t>Running Man ACC</a:t>
            </a:r>
          </a:p>
        </p:txBody>
      </p:sp>
      <p:sp>
        <p:nvSpPr>
          <p:cNvPr id="6147" name="Rectangle 3">
            <a:extLst>
              <a:ext uri="{FF2B5EF4-FFF2-40B4-BE49-F238E27FC236}">
                <a16:creationId xmlns:a16="http://schemas.microsoft.com/office/drawing/2014/main" id="{BD4ED363-5B9F-491E-B986-3EBD7D87FE72}"/>
              </a:ext>
            </a:extLst>
          </p:cNvPr>
          <p:cNvSpPr>
            <a:spLocks noGrp="1" noChangeArrowheads="1"/>
          </p:cNvSpPr>
          <p:nvPr>
            <p:ph type="body" idx="1"/>
          </p:nvPr>
        </p:nvSpPr>
        <p:spPr>
          <a:xfrm>
            <a:off x="856303" y="2786516"/>
            <a:ext cx="9162837" cy="2327925"/>
          </a:xfrm>
        </p:spPr>
        <p:txBody>
          <a:bodyPr>
            <a:normAutofit/>
          </a:bodyPr>
          <a:lstStyle/>
          <a:p>
            <a:pPr marL="338130" indent="-338130">
              <a:lnSpc>
                <a:spcPct val="75000"/>
              </a:lnSpc>
              <a:spcBef>
                <a:spcPct val="0"/>
              </a:spcBef>
              <a:spcAft>
                <a:spcPct val="40000"/>
              </a:spcAft>
              <a:tabLst>
                <a:tab pos="1546187" algn="l"/>
                <a:tab pos="2224032" algn="l"/>
              </a:tabLst>
              <a:defRPr/>
            </a:pPr>
            <a:r>
              <a:rPr lang="en-US" altLang="en-US" dirty="0"/>
              <a:t>Architecture Control Committee (ACC) focuses on additions or external modifications to the property</a:t>
            </a:r>
          </a:p>
          <a:p>
            <a:pPr marL="338130" indent="-338130">
              <a:lnSpc>
                <a:spcPct val="75000"/>
              </a:lnSpc>
              <a:spcBef>
                <a:spcPct val="0"/>
              </a:spcBef>
              <a:spcAft>
                <a:spcPct val="40000"/>
              </a:spcAft>
              <a:tabLst>
                <a:tab pos="1546187" algn="l"/>
                <a:tab pos="2224032" algn="l"/>
              </a:tabLst>
              <a:defRPr/>
            </a:pPr>
            <a:endParaRPr lang="en-US" altLang="en-US" dirty="0"/>
          </a:p>
          <a:p>
            <a:pPr marL="338130" indent="-338130">
              <a:lnSpc>
                <a:spcPct val="75000"/>
              </a:lnSpc>
              <a:spcBef>
                <a:spcPct val="0"/>
              </a:spcBef>
              <a:spcAft>
                <a:spcPct val="40000"/>
              </a:spcAft>
              <a:tabLst>
                <a:tab pos="1546187" algn="l"/>
                <a:tab pos="2224032" algn="l"/>
              </a:tabLst>
              <a:defRPr/>
            </a:pPr>
            <a:r>
              <a:rPr lang="en-US" altLang="en-US" dirty="0"/>
              <a:t>Contact the ACC Chair if you have questions about your project </a:t>
            </a:r>
            <a:r>
              <a:rPr lang="en-US" altLang="en-US" b="1" dirty="0"/>
              <a:t>before you begin your project</a:t>
            </a:r>
            <a:r>
              <a:rPr lang="en-US" altLang="en-US" dirty="0"/>
              <a:t>. </a:t>
            </a:r>
            <a:endParaRPr lang="en-US" altLang="en-US" sz="1200" dirty="0"/>
          </a:p>
        </p:txBody>
      </p:sp>
      <p:pic>
        <p:nvPicPr>
          <p:cNvPr id="7172" name="Picture 4" descr="pool">
            <a:extLst>
              <a:ext uri="{FF2B5EF4-FFF2-40B4-BE49-F238E27FC236}">
                <a16:creationId xmlns:a16="http://schemas.microsoft.com/office/drawing/2014/main" id="{33C4956C-8CDA-4060-9F59-E133CADB9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196119"/>
            <a:ext cx="160020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descr="fence">
            <a:extLst>
              <a:ext uri="{FF2B5EF4-FFF2-40B4-BE49-F238E27FC236}">
                <a16:creationId xmlns:a16="http://schemas.microsoft.com/office/drawing/2014/main" id="{48B15BF1-A501-4942-A16A-5209E72AF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477" y="1461667"/>
            <a:ext cx="1169988"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6" descr="shed">
            <a:extLst>
              <a:ext uri="{FF2B5EF4-FFF2-40B4-BE49-F238E27FC236}">
                <a16:creationId xmlns:a16="http://schemas.microsoft.com/office/drawing/2014/main" id="{279FDC15-4002-474C-ADA4-2A9EE323B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9078" y="1968081"/>
            <a:ext cx="1179513"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5" name="Picture 7" descr="garage">
            <a:extLst>
              <a:ext uri="{FF2B5EF4-FFF2-40B4-BE49-F238E27FC236}">
                <a16:creationId xmlns:a16="http://schemas.microsoft.com/office/drawing/2014/main" id="{291EBF4B-B8DA-4516-B505-52C63DF56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900" y="5196119"/>
            <a:ext cx="1752600"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2CC6DA3-E341-47B4-BB19-1A2D02D29769}"/>
              </a:ext>
            </a:extLst>
          </p:cNvPr>
          <p:cNvPicPr/>
          <p:nvPr/>
        </p:nvPicPr>
        <p:blipFill>
          <a:blip r:embed="rId7" cstate="print"/>
          <a:srcRect/>
          <a:stretch>
            <a:fillRect/>
          </a:stretch>
        </p:blipFill>
        <p:spPr bwMode="auto">
          <a:xfrm>
            <a:off x="10557811" y="341904"/>
            <a:ext cx="1066800" cy="1038225"/>
          </a:xfrm>
          <a:prstGeom prst="rect">
            <a:avLst/>
          </a:prstGeom>
          <a:noFill/>
          <a:ln w="9525">
            <a:noFill/>
            <a:miter lim="800000"/>
            <a:headEnd/>
            <a:tailEnd/>
          </a:ln>
        </p:spPr>
      </p:pic>
      <p:grpSp>
        <p:nvGrpSpPr>
          <p:cNvPr id="9" name="Group 8">
            <a:extLst>
              <a:ext uri="{FF2B5EF4-FFF2-40B4-BE49-F238E27FC236}">
                <a16:creationId xmlns:a16="http://schemas.microsoft.com/office/drawing/2014/main" id="{4EA5E1F7-545A-4AF1-BC22-D274F1F59440}"/>
              </a:ext>
            </a:extLst>
          </p:cNvPr>
          <p:cNvGrpSpPr/>
          <p:nvPr/>
        </p:nvGrpSpPr>
        <p:grpSpPr>
          <a:xfrm>
            <a:off x="1484740" y="1072473"/>
            <a:ext cx="8864600" cy="248227"/>
            <a:chOff x="1484740" y="695873"/>
            <a:chExt cx="8864600" cy="248227"/>
          </a:xfrm>
        </p:grpSpPr>
        <p:sp>
          <p:nvSpPr>
            <p:cNvPr id="10" name="Rectangle 9">
              <a:extLst>
                <a:ext uri="{FF2B5EF4-FFF2-40B4-BE49-F238E27FC236}">
                  <a16:creationId xmlns:a16="http://schemas.microsoft.com/office/drawing/2014/main" id="{169554FE-D9DF-42DD-9F3E-37359736F354}"/>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1FDE370-4CC0-4579-B19C-249586C894A9}"/>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F49BB0-4565-4B6D-B23B-A189F335098D}"/>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866BBD03-25F6-4D57-9998-E957D33891E7}"/>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a:t>
            </a:r>
          </a:p>
        </p:txBody>
      </p:sp>
    </p:spTree>
    <p:extLst>
      <p:ext uri="{BB962C8B-B14F-4D97-AF65-F5344CB8AC3E}">
        <p14:creationId xmlns:p14="http://schemas.microsoft.com/office/powerpoint/2010/main" val="80748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F1E0C91-C82F-4841-BD3A-DCAACF4ADA44}"/>
              </a:ext>
            </a:extLst>
          </p:cNvPr>
          <p:cNvSpPr>
            <a:spLocks noGrp="1" noChangeArrowheads="1"/>
          </p:cNvSpPr>
          <p:nvPr>
            <p:ph type="title"/>
          </p:nvPr>
        </p:nvSpPr>
        <p:spPr>
          <a:xfrm>
            <a:off x="1981200" y="1372341"/>
            <a:ext cx="8229600" cy="712787"/>
          </a:xfrm>
        </p:spPr>
        <p:txBody>
          <a:bodyPr/>
          <a:lstStyle/>
          <a:p>
            <a:pPr eaLnBrk="1" hangingPunct="1"/>
            <a:r>
              <a:rPr lang="en-US" altLang="en-US" dirty="0"/>
              <a:t>ACC Submissions</a:t>
            </a:r>
          </a:p>
        </p:txBody>
      </p:sp>
      <p:sp>
        <p:nvSpPr>
          <p:cNvPr id="9219" name="Rectangle 12">
            <a:extLst>
              <a:ext uri="{FF2B5EF4-FFF2-40B4-BE49-F238E27FC236}">
                <a16:creationId xmlns:a16="http://schemas.microsoft.com/office/drawing/2014/main" id="{D88057C8-B07F-40A8-BCD6-CA202F299FAF}"/>
              </a:ext>
            </a:extLst>
          </p:cNvPr>
          <p:cNvSpPr>
            <a:spLocks noChangeArrowheads="1"/>
          </p:cNvSpPr>
          <p:nvPr/>
        </p:nvSpPr>
        <p:spPr bwMode="auto">
          <a:xfrm>
            <a:off x="2057400" y="2419607"/>
            <a:ext cx="81534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800100" indent="-34290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342891" marR="0" lvl="0" indent="-342891" algn="l" defTabSz="914377" rtl="0" eaLnBrk="1" fontAlgn="auto" latinLnBrk="0" hangingPunct="1">
              <a:lnSpc>
                <a:spcPct val="100000"/>
              </a:lnSpc>
              <a:spcBef>
                <a:spcPct val="20000"/>
              </a:spcBef>
              <a:spcAft>
                <a:spcPts val="600"/>
              </a:spcAft>
              <a:buClr>
                <a:srgbClr val="4472C4"/>
              </a:buClr>
              <a:buSzPct val="65000"/>
              <a:buFont typeface="Wingdings" panose="05000000000000000000" pitchFamily="2" charset="2"/>
              <a:buChar char="n"/>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ACC Change Request form can be obtained on the RMCA website, then the HOA link. </a:t>
            </a:r>
          </a:p>
          <a:p>
            <a:pPr marL="342891" marR="0" lvl="0" indent="-342891" algn="l" defTabSz="914377" rtl="0" eaLnBrk="1" fontAlgn="auto" latinLnBrk="0" hangingPunct="1">
              <a:lnSpc>
                <a:spcPct val="100000"/>
              </a:lnSpc>
              <a:spcBef>
                <a:spcPct val="20000"/>
              </a:spcBef>
              <a:spcAft>
                <a:spcPts val="600"/>
              </a:spcAft>
              <a:buClr>
                <a:srgbClr val="4472C4"/>
              </a:buClr>
              <a:buSzPct val="65000"/>
              <a:buFont typeface="Wingdings" panose="05000000000000000000" pitchFamily="2" charset="2"/>
              <a:buChar char="n"/>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Email, call, or text the ACC Director for submission process for quickest response.</a:t>
            </a:r>
          </a:p>
          <a:p>
            <a:pPr marL="342891" marR="0" lvl="0" indent="-342891" algn="l" defTabSz="914377" rtl="0" eaLnBrk="1" fontAlgn="auto" latinLnBrk="0" hangingPunct="1">
              <a:lnSpc>
                <a:spcPct val="100000"/>
              </a:lnSpc>
              <a:spcBef>
                <a:spcPct val="20000"/>
              </a:spcBef>
              <a:spcAft>
                <a:spcPts val="600"/>
              </a:spcAft>
              <a:buClr>
                <a:srgbClr val="4472C4"/>
              </a:buClr>
              <a:buSzPct val="65000"/>
              <a:buFont typeface="Wingdings" panose="05000000000000000000" pitchFamily="2" charset="2"/>
              <a:buChar char="n"/>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Please include pictures that show the location of the addition, your plat, as well as a detailed description of the project, and check for the $25 </a:t>
            </a: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fe</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 made payable to RMCA.</a:t>
            </a:r>
          </a:p>
        </p:txBody>
      </p:sp>
      <p:pic>
        <p:nvPicPr>
          <p:cNvPr id="4" name="Picture 3">
            <a:extLst>
              <a:ext uri="{FF2B5EF4-FFF2-40B4-BE49-F238E27FC236}">
                <a16:creationId xmlns:a16="http://schemas.microsoft.com/office/drawing/2014/main" id="{6DB6282F-5877-4B03-A976-91C7BE5BA1F3}"/>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089A1EA-B1C4-4BFA-9F1A-B0FB201B3AF3}"/>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A0EAC563-4977-4A05-8750-03F6B21CE599}"/>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C520AD-6B09-4014-A677-2B79D870F6A1}"/>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38922B1-DFB3-4466-91EC-2AC761428B7C}"/>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D2E3738B-3988-4B30-A382-FF440343B116}"/>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a:t>
            </a:r>
          </a:p>
        </p:txBody>
      </p:sp>
    </p:spTree>
    <p:extLst>
      <p:ext uri="{BB962C8B-B14F-4D97-AF65-F5344CB8AC3E}">
        <p14:creationId xmlns:p14="http://schemas.microsoft.com/office/powerpoint/2010/main" val="176814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C77097F-70BF-47EB-B2C3-B12580AAD008}"/>
              </a:ext>
            </a:extLst>
          </p:cNvPr>
          <p:cNvSpPr>
            <a:spLocks noGrp="1" noChangeArrowheads="1"/>
          </p:cNvSpPr>
          <p:nvPr>
            <p:ph type="title"/>
          </p:nvPr>
        </p:nvSpPr>
        <p:spPr>
          <a:xfrm>
            <a:off x="838200" y="1113280"/>
            <a:ext cx="10515600" cy="1325563"/>
          </a:xfrm>
        </p:spPr>
        <p:txBody>
          <a:bodyPr/>
          <a:lstStyle/>
          <a:p>
            <a:r>
              <a:rPr lang="en-US" altLang="en-US" dirty="0"/>
              <a:t>ACC Notes of Interest</a:t>
            </a:r>
          </a:p>
        </p:txBody>
      </p:sp>
      <p:sp>
        <p:nvSpPr>
          <p:cNvPr id="10243" name="Content Placeholder 2">
            <a:extLst>
              <a:ext uri="{FF2B5EF4-FFF2-40B4-BE49-F238E27FC236}">
                <a16:creationId xmlns:a16="http://schemas.microsoft.com/office/drawing/2014/main" id="{062FDF53-7CC6-468F-B2F8-65D76D4A527F}"/>
              </a:ext>
            </a:extLst>
          </p:cNvPr>
          <p:cNvSpPr>
            <a:spLocks noGrp="1" noChangeArrowheads="1"/>
          </p:cNvSpPr>
          <p:nvPr>
            <p:ph idx="1"/>
          </p:nvPr>
        </p:nvSpPr>
        <p:spPr>
          <a:xfrm>
            <a:off x="838200" y="2408842"/>
            <a:ext cx="10515600" cy="3500868"/>
          </a:xfrm>
        </p:spPr>
        <p:txBody>
          <a:bodyPr>
            <a:normAutofit fontScale="77500" lnSpcReduction="20000"/>
          </a:bodyPr>
          <a:lstStyle/>
          <a:p>
            <a:r>
              <a:rPr lang="en-US" altLang="en-US" sz="2400" dirty="0"/>
              <a:t>35 Inquiries / Requests processed in 2025, up from 28 in 2024</a:t>
            </a:r>
          </a:p>
          <a:p>
            <a:r>
              <a:rPr lang="en-US" altLang="en-US" sz="2400" dirty="0"/>
              <a:t>13 Disclosure Packets</a:t>
            </a:r>
          </a:p>
          <a:p>
            <a:pPr>
              <a:lnSpc>
                <a:spcPct val="110000"/>
              </a:lnSpc>
            </a:pPr>
            <a:r>
              <a:rPr lang="en-US" altLang="en-US" sz="2400" dirty="0"/>
              <a:t>Current ACC Standards were published in 2023.  ACC Committee recently reviewed the Standards and will present it to the HOA Board in January for review and approval.  Changes proposed include: </a:t>
            </a:r>
          </a:p>
          <a:p>
            <a:pPr lvl="1">
              <a:lnSpc>
                <a:spcPct val="110000"/>
              </a:lnSpc>
            </a:pPr>
            <a:r>
              <a:rPr lang="en-US" altLang="en-US" sz="2600" dirty="0"/>
              <a:t>All freshly painted surface must cover old paint</a:t>
            </a:r>
          </a:p>
          <a:p>
            <a:pPr lvl="1">
              <a:lnSpc>
                <a:spcPct val="110000"/>
              </a:lnSpc>
            </a:pPr>
            <a:r>
              <a:rPr lang="en-US" altLang="en-US" sz="2600" dirty="0"/>
              <a:t>Prohibiting Portable Car Cover that sit on the ground or are attached to a structure </a:t>
            </a:r>
          </a:p>
          <a:p>
            <a:pPr lvl="1">
              <a:lnSpc>
                <a:spcPct val="110000"/>
              </a:lnSpc>
            </a:pPr>
            <a:endParaRPr lang="en-US" altLang="en-US" sz="2600" dirty="0">
              <a:solidFill>
                <a:srgbClr val="FF0000"/>
              </a:solidFill>
            </a:endParaRPr>
          </a:p>
          <a:p>
            <a:pPr>
              <a:lnSpc>
                <a:spcPct val="110000"/>
              </a:lnSpc>
            </a:pPr>
            <a:r>
              <a:rPr lang="en-US" altLang="en-US" sz="2400" dirty="0"/>
              <a:t>Protection Area (RPA) or a Resource Management Area (RMA) and may slightly vary the ACC Standards, which is why it is important to check with the ACC before any work begins on your project for approval.</a:t>
            </a:r>
          </a:p>
        </p:txBody>
      </p:sp>
      <p:pic>
        <p:nvPicPr>
          <p:cNvPr id="4" name="Picture 3">
            <a:extLst>
              <a:ext uri="{FF2B5EF4-FFF2-40B4-BE49-F238E27FC236}">
                <a16:creationId xmlns:a16="http://schemas.microsoft.com/office/drawing/2014/main" id="{87AE4AD6-33DD-484A-BCCD-1654C14C50F9}"/>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D3483BB-4CAB-4D1C-BFFB-DB5A2FAE70BF}"/>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08A4D398-020C-4400-9FA0-0207972ED9E8}"/>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C3D08E8-98D2-411A-A2F2-58DD0F6E20E6}"/>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66FB62E-B6DB-402D-91A9-1FE418C73A42}"/>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8961804-821A-40C4-BDAA-98B616E06C4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a:t>
            </a:r>
          </a:p>
        </p:txBody>
      </p:sp>
    </p:spTree>
    <p:extLst>
      <p:ext uri="{BB962C8B-B14F-4D97-AF65-F5344CB8AC3E}">
        <p14:creationId xmlns:p14="http://schemas.microsoft.com/office/powerpoint/2010/main" val="1791979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C77097F-70BF-47EB-B2C3-B12580AAD008}"/>
              </a:ext>
            </a:extLst>
          </p:cNvPr>
          <p:cNvSpPr>
            <a:spLocks noGrp="1" noChangeArrowheads="1"/>
          </p:cNvSpPr>
          <p:nvPr>
            <p:ph type="title"/>
          </p:nvPr>
        </p:nvSpPr>
        <p:spPr>
          <a:xfrm>
            <a:off x="838200" y="1113280"/>
            <a:ext cx="10515600" cy="1325563"/>
          </a:xfrm>
        </p:spPr>
        <p:txBody>
          <a:bodyPr/>
          <a:lstStyle/>
          <a:p>
            <a:r>
              <a:rPr lang="en-US" altLang="en-US" dirty="0"/>
              <a:t>Running Man Standards</a:t>
            </a:r>
          </a:p>
        </p:txBody>
      </p:sp>
      <p:sp>
        <p:nvSpPr>
          <p:cNvPr id="10243" name="Content Placeholder 2">
            <a:extLst>
              <a:ext uri="{FF2B5EF4-FFF2-40B4-BE49-F238E27FC236}">
                <a16:creationId xmlns:a16="http://schemas.microsoft.com/office/drawing/2014/main" id="{062FDF53-7CC6-468F-B2F8-65D76D4A527F}"/>
              </a:ext>
            </a:extLst>
          </p:cNvPr>
          <p:cNvSpPr>
            <a:spLocks noGrp="1" noChangeArrowheads="1"/>
          </p:cNvSpPr>
          <p:nvPr>
            <p:ph idx="1"/>
          </p:nvPr>
        </p:nvSpPr>
        <p:spPr>
          <a:xfrm>
            <a:off x="838200" y="2408842"/>
            <a:ext cx="10515600" cy="3331559"/>
          </a:xfrm>
        </p:spPr>
        <p:txBody>
          <a:bodyPr>
            <a:normAutofit/>
          </a:bodyPr>
          <a:lstStyle/>
          <a:p>
            <a:r>
              <a:rPr lang="en-US" altLang="en-US" sz="2400" dirty="0"/>
              <a:t>Not necessarily specific to Architectural items</a:t>
            </a:r>
          </a:p>
          <a:p>
            <a:r>
              <a:rPr lang="en-US" altLang="en-US" sz="2400" dirty="0"/>
              <a:t>Defines</a:t>
            </a:r>
          </a:p>
          <a:p>
            <a:pPr lvl="1"/>
            <a:r>
              <a:rPr lang="en-US" altLang="en-US" sz="2000" dirty="0"/>
              <a:t>Repair – replacing existing with same color, material, and size – ACC approval not required</a:t>
            </a:r>
          </a:p>
          <a:p>
            <a:pPr lvl="1"/>
            <a:r>
              <a:rPr lang="en-US" altLang="en-US" sz="2000" dirty="0"/>
              <a:t>Replace – same feature, however, new material or color – ACC approval is required</a:t>
            </a:r>
          </a:p>
          <a:p>
            <a:pPr lvl="1"/>
            <a:r>
              <a:rPr lang="en-US" altLang="en-US" sz="2000" dirty="0"/>
              <a:t>New – a permanent fixed structure not existing before – ACC approval is required</a:t>
            </a:r>
          </a:p>
          <a:p>
            <a:r>
              <a:rPr lang="en-US" altLang="en-US" sz="2400" dirty="0"/>
              <a:t>Offers specifics to help homeowners draft plans for certain elements</a:t>
            </a:r>
          </a:p>
          <a:p>
            <a:r>
              <a:rPr lang="en-US" altLang="en-US" sz="2400" dirty="0"/>
              <a:t>Maintenance reminder for certain expectations that do not require ACC approval – free of mold, roofs and gutters free of debris, etc.</a:t>
            </a:r>
          </a:p>
        </p:txBody>
      </p:sp>
      <p:pic>
        <p:nvPicPr>
          <p:cNvPr id="4" name="Picture 3">
            <a:extLst>
              <a:ext uri="{FF2B5EF4-FFF2-40B4-BE49-F238E27FC236}">
                <a16:creationId xmlns:a16="http://schemas.microsoft.com/office/drawing/2014/main" id="{87AE4AD6-33DD-484A-BCCD-1654C14C50F9}"/>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D3483BB-4CAB-4D1C-BFFB-DB5A2FAE70BF}"/>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08A4D398-020C-4400-9FA0-0207972ED9E8}"/>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C3D08E8-98D2-411A-A2F2-58DD0F6E20E6}"/>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66FB62E-B6DB-402D-91A9-1FE418C73A42}"/>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8961804-821A-40C4-BDAA-98B616E06C4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a:t>
            </a:r>
          </a:p>
        </p:txBody>
      </p:sp>
    </p:spTree>
    <p:extLst>
      <p:ext uri="{BB962C8B-B14F-4D97-AF65-F5344CB8AC3E}">
        <p14:creationId xmlns:p14="http://schemas.microsoft.com/office/powerpoint/2010/main" val="130569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0068-7833-6A77-82B5-840EB6633803}"/>
            </a:ext>
          </a:extLst>
        </p:cNvPr>
        <p:cNvGrpSpPr/>
        <p:nvPr/>
      </p:nvGrpSpPr>
      <p:grpSpPr>
        <a:xfrm>
          <a:off x="0" y="0"/>
          <a:ext cx="0" cy="0"/>
          <a:chOff x="0" y="0"/>
          <a:chExt cx="0" cy="0"/>
        </a:xfrm>
      </p:grpSpPr>
      <p:sp>
        <p:nvSpPr>
          <p:cNvPr id="10242" name="Title 1">
            <a:extLst>
              <a:ext uri="{FF2B5EF4-FFF2-40B4-BE49-F238E27FC236}">
                <a16:creationId xmlns:a16="http://schemas.microsoft.com/office/drawing/2014/main" id="{1898C180-BC99-D684-A299-E07827E19E85}"/>
              </a:ext>
            </a:extLst>
          </p:cNvPr>
          <p:cNvSpPr>
            <a:spLocks noGrp="1" noChangeArrowheads="1"/>
          </p:cNvSpPr>
          <p:nvPr>
            <p:ph type="title"/>
          </p:nvPr>
        </p:nvSpPr>
        <p:spPr>
          <a:xfrm>
            <a:off x="838200" y="1113280"/>
            <a:ext cx="10515600" cy="1325563"/>
          </a:xfrm>
        </p:spPr>
        <p:txBody>
          <a:bodyPr/>
          <a:lstStyle/>
          <a:p>
            <a:r>
              <a:rPr lang="en-US" altLang="en-US" dirty="0"/>
              <a:t>Seeking new ACC Committee Member</a:t>
            </a:r>
          </a:p>
        </p:txBody>
      </p:sp>
      <p:sp>
        <p:nvSpPr>
          <p:cNvPr id="10243" name="Content Placeholder 2">
            <a:extLst>
              <a:ext uri="{FF2B5EF4-FFF2-40B4-BE49-F238E27FC236}">
                <a16:creationId xmlns:a16="http://schemas.microsoft.com/office/drawing/2014/main" id="{C32A43CB-FB7B-7126-D9A9-C1B9F115C73D}"/>
              </a:ext>
            </a:extLst>
          </p:cNvPr>
          <p:cNvSpPr>
            <a:spLocks noGrp="1" noChangeArrowheads="1"/>
          </p:cNvSpPr>
          <p:nvPr>
            <p:ph idx="1"/>
          </p:nvPr>
        </p:nvSpPr>
        <p:spPr>
          <a:xfrm>
            <a:off x="838200" y="2408842"/>
            <a:ext cx="10515600" cy="3331559"/>
          </a:xfrm>
        </p:spPr>
        <p:txBody>
          <a:bodyPr>
            <a:normAutofit/>
          </a:bodyPr>
          <a:lstStyle/>
          <a:p>
            <a:r>
              <a:rPr lang="en-US" altLang="en-US" sz="2400" dirty="0"/>
              <a:t>Member Requirements</a:t>
            </a:r>
          </a:p>
          <a:p>
            <a:pPr marL="463550" indent="0"/>
            <a:r>
              <a:rPr lang="en-US" altLang="en-US" sz="2400" dirty="0"/>
              <a:t> </a:t>
            </a:r>
            <a:r>
              <a:rPr lang="en-US" altLang="en-US" sz="2000" dirty="0"/>
              <a:t> Review submitted ACC Change Requests for consistency with published Standards</a:t>
            </a:r>
          </a:p>
          <a:p>
            <a:pPr lvl="1"/>
            <a:r>
              <a:rPr lang="en-US" altLang="en-US" sz="2000" dirty="0"/>
              <a:t>Committee receives on average 1 ACC Change Request every 10 days </a:t>
            </a:r>
          </a:p>
          <a:p>
            <a:pPr lvl="1"/>
            <a:r>
              <a:rPr lang="en-US" altLang="en-US" sz="2000" dirty="0"/>
              <a:t>Recommend any needed changes to the Standards to the ACC Director for consideration </a:t>
            </a:r>
          </a:p>
          <a:p>
            <a:r>
              <a:rPr lang="en-US" altLang="en-US" sz="2400" dirty="0"/>
              <a:t>Serving on the ACC Committee offer the opportunity to support the community without a heavy investment of time.</a:t>
            </a:r>
          </a:p>
        </p:txBody>
      </p:sp>
      <p:pic>
        <p:nvPicPr>
          <p:cNvPr id="4" name="Picture 3">
            <a:extLst>
              <a:ext uri="{FF2B5EF4-FFF2-40B4-BE49-F238E27FC236}">
                <a16:creationId xmlns:a16="http://schemas.microsoft.com/office/drawing/2014/main" id="{C348ED01-847D-A537-CD7C-A448D870BFD5}"/>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3C50192-86E6-0401-27FE-2997D4EAFFA9}"/>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1493A26F-7D93-5DF5-9832-C31F4A6255AB}"/>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C6DDD10-B6E2-86F8-1A1C-25B62E155692}"/>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E34A906-9337-CEE3-1807-C47F7EC26907}"/>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8676DA8-7245-FA24-88CD-A295E31C6107}"/>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ARCHITECTURE CONTROL</a:t>
            </a:r>
          </a:p>
        </p:txBody>
      </p:sp>
    </p:spTree>
    <p:extLst>
      <p:ext uri="{BB962C8B-B14F-4D97-AF65-F5344CB8AC3E}">
        <p14:creationId xmlns:p14="http://schemas.microsoft.com/office/powerpoint/2010/main" val="34971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A61565-7660-446B-8AD1-959FEB156EFE}"/>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COVENANTS</a:t>
            </a:r>
          </a:p>
        </p:txBody>
      </p:sp>
      <p:sp>
        <p:nvSpPr>
          <p:cNvPr id="10" name="TextBox 9">
            <a:extLst>
              <a:ext uri="{FF2B5EF4-FFF2-40B4-BE49-F238E27FC236}">
                <a16:creationId xmlns:a16="http://schemas.microsoft.com/office/drawing/2014/main" id="{4E3A17D5-7B52-4810-897F-91BF878E58C1}"/>
              </a:ext>
            </a:extLst>
          </p:cNvPr>
          <p:cNvSpPr txBox="1"/>
          <p:nvPr/>
        </p:nvSpPr>
        <p:spPr>
          <a:xfrm>
            <a:off x="2882901" y="2644171"/>
            <a:ext cx="64389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Ritendra Bhattacharya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Tree>
    <p:extLst>
      <p:ext uri="{BB962C8B-B14F-4D97-AF65-F5344CB8AC3E}">
        <p14:creationId xmlns:p14="http://schemas.microsoft.com/office/powerpoint/2010/main" val="284817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grpSp>
      <p:sp>
        <p:nvSpPr>
          <p:cNvPr id="9" name="TextBox 8">
            <a:extLst>
              <a:ext uri="{FF2B5EF4-FFF2-40B4-BE49-F238E27FC236}">
                <a16:creationId xmlns:a16="http://schemas.microsoft.com/office/drawing/2014/main" id="{D6A7FC70-F44C-4129-8D35-E16EC2BB0F88}"/>
              </a:ext>
            </a:extLst>
          </p:cNvPr>
          <p:cNvSpPr txBox="1"/>
          <p:nvPr/>
        </p:nvSpPr>
        <p:spPr>
          <a:xfrm>
            <a:off x="3365500" y="304801"/>
            <a:ext cx="5486400" cy="523220"/>
          </a:xfrm>
          <a:prstGeom prst="rect">
            <a:avLst/>
          </a:prstGeom>
          <a:noFill/>
        </p:spPr>
        <p:txBody>
          <a:bodyPr wrap="square" rtlCol="0">
            <a:spAutoFit/>
          </a:bodyPr>
          <a:lstStyle/>
          <a:p>
            <a:pPr algn="ctr"/>
            <a:r>
              <a:rPr lang="en-US" sz="2800" dirty="0"/>
              <a:t>York County Representative</a:t>
            </a:r>
          </a:p>
        </p:txBody>
      </p:sp>
      <p:sp>
        <p:nvSpPr>
          <p:cNvPr id="2" name="TextBox 1">
            <a:extLst>
              <a:ext uri="{FF2B5EF4-FFF2-40B4-BE49-F238E27FC236}">
                <a16:creationId xmlns:a16="http://schemas.microsoft.com/office/drawing/2014/main" id="{A79ED4C3-12FF-4C69-8981-8180E1DFC22B}"/>
              </a:ext>
            </a:extLst>
          </p:cNvPr>
          <p:cNvSpPr txBox="1"/>
          <p:nvPr/>
        </p:nvSpPr>
        <p:spPr>
          <a:xfrm>
            <a:off x="1484740" y="1892301"/>
            <a:ext cx="8864600" cy="3354765"/>
          </a:xfrm>
          <a:prstGeom prst="rect">
            <a:avLst/>
          </a:prstGeom>
          <a:noFill/>
        </p:spPr>
        <p:txBody>
          <a:bodyPr wrap="square" rtlCol="0">
            <a:spAutoFit/>
          </a:bodyPr>
          <a:lstStyle/>
          <a:p>
            <a:pPr algn="ctr"/>
            <a:r>
              <a:rPr lang="en-US" sz="6000" b="1" dirty="0"/>
              <a:t>Tom Shepperd</a:t>
            </a:r>
          </a:p>
          <a:p>
            <a:pPr algn="ctr"/>
            <a:r>
              <a:rPr lang="en-US" sz="3200" dirty="0"/>
              <a:t>District 5 Representative</a:t>
            </a:r>
          </a:p>
          <a:p>
            <a:pPr algn="ctr"/>
            <a:r>
              <a:rPr lang="en-US" sz="3200" dirty="0"/>
              <a:t>York County Board of Supervisors</a:t>
            </a:r>
          </a:p>
          <a:p>
            <a:pPr algn="ctr"/>
            <a:endParaRPr lang="en-US" sz="3200" dirty="0"/>
          </a:p>
          <a:p>
            <a:pPr algn="ctr"/>
            <a:r>
              <a:rPr lang="en-US" sz="2800" dirty="0">
                <a:hlinkClick r:id="rId3"/>
              </a:rPr>
              <a:t>shepperd@yorkcounty.gov</a:t>
            </a:r>
            <a:endParaRPr lang="en-US" sz="2800" dirty="0"/>
          </a:p>
          <a:p>
            <a:pPr algn="ctr"/>
            <a:r>
              <a:rPr lang="en-US" sz="2800" dirty="0"/>
              <a:t>(757)903-1875</a:t>
            </a:r>
          </a:p>
        </p:txBody>
      </p:sp>
    </p:spTree>
    <p:extLst>
      <p:ext uri="{BB962C8B-B14F-4D97-AF65-F5344CB8AC3E}">
        <p14:creationId xmlns:p14="http://schemas.microsoft.com/office/powerpoint/2010/main" val="564439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A61565-7660-446B-8AD1-959FEB156EFE}"/>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COVENANTS</a:t>
            </a:r>
          </a:p>
        </p:txBody>
      </p:sp>
      <p:sp>
        <p:nvSpPr>
          <p:cNvPr id="2" name="TextBox 1"/>
          <p:cNvSpPr txBox="1"/>
          <p:nvPr/>
        </p:nvSpPr>
        <p:spPr>
          <a:xfrm>
            <a:off x="644769" y="1582615"/>
            <a:ext cx="11183816" cy="4678204"/>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Covenants’ purpose </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Maintain property values and minimize annoyance, distraction or offensive property use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Board’s current covenants philosophy</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Pragmatic enforcement of clear-cut covenants violations mixed with polite engagement on less-clear issues</a:t>
            </a:r>
          </a:p>
          <a:p>
            <a:pPr marL="457189" marR="0" lvl="1"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I *DON’T* do</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Drive around specifically looking for violations</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Walk onto your property to inspect something</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I *DO* do</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Respond to complaints I’ve received from Running Man residents (~10 this year)</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Most common infractions: Signs, trailers, boats and RVs in driveways</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Engage residents on issues I happen to notice while traversing the neighborhood</a:t>
            </a:r>
          </a:p>
        </p:txBody>
      </p:sp>
    </p:spTree>
    <p:extLst>
      <p:ext uri="{BB962C8B-B14F-4D97-AF65-F5344CB8AC3E}">
        <p14:creationId xmlns:p14="http://schemas.microsoft.com/office/powerpoint/2010/main" val="1106668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CA61565-7660-446B-8AD1-959FEB156EFE}"/>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COVENANTS</a:t>
            </a:r>
          </a:p>
        </p:txBody>
      </p:sp>
      <p:sp>
        <p:nvSpPr>
          <p:cNvPr id="2" name="TextBox 1"/>
          <p:cNvSpPr txBox="1"/>
          <p:nvPr/>
        </p:nvSpPr>
        <p:spPr>
          <a:xfrm>
            <a:off x="307685" y="1868365"/>
            <a:ext cx="6096220" cy="2800767"/>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York County Customer Service Requests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https://yorkips.yorkcounty.cloud/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See list </a:t>
            </a:r>
          </a:p>
        </p:txBody>
      </p:sp>
      <p:cxnSp>
        <p:nvCxnSpPr>
          <p:cNvPr id="13" name="Straight Arrow Connector 12">
            <a:extLst>
              <a:ext uri="{FF2B5EF4-FFF2-40B4-BE49-F238E27FC236}">
                <a16:creationId xmlns:a16="http://schemas.microsoft.com/office/drawing/2014/main" id="{C9993FEF-94BE-54E8-F74D-D445AE04CE90}"/>
              </a:ext>
            </a:extLst>
          </p:cNvPr>
          <p:cNvCxnSpPr>
            <a:cxnSpLocks/>
          </p:cNvCxnSpPr>
          <p:nvPr/>
        </p:nvCxnSpPr>
        <p:spPr>
          <a:xfrm>
            <a:off x="2228850" y="4336026"/>
            <a:ext cx="36183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ECEAF6D-A155-31AC-92B5-7A705E8930FD}"/>
              </a:ext>
            </a:extLst>
          </p:cNvPr>
          <p:cNvPicPr>
            <a:picLocks noChangeAspect="1"/>
          </p:cNvPicPr>
          <p:nvPr/>
        </p:nvPicPr>
        <p:blipFill>
          <a:blip r:embed="rId4"/>
          <a:stretch>
            <a:fillRect/>
          </a:stretch>
        </p:blipFill>
        <p:spPr>
          <a:xfrm>
            <a:off x="6403905" y="1735901"/>
            <a:ext cx="2799626" cy="4334556"/>
          </a:xfrm>
          <a:prstGeom prst="rect">
            <a:avLst/>
          </a:prstGeom>
        </p:spPr>
      </p:pic>
      <p:pic>
        <p:nvPicPr>
          <p:cNvPr id="19" name="Picture 18">
            <a:extLst>
              <a:ext uri="{FF2B5EF4-FFF2-40B4-BE49-F238E27FC236}">
                <a16:creationId xmlns:a16="http://schemas.microsoft.com/office/drawing/2014/main" id="{8688209C-D6E2-16E8-773A-B97A9F2696B1}"/>
              </a:ext>
            </a:extLst>
          </p:cNvPr>
          <p:cNvPicPr>
            <a:picLocks noChangeAspect="1"/>
          </p:cNvPicPr>
          <p:nvPr/>
        </p:nvPicPr>
        <p:blipFill>
          <a:blip r:embed="rId5"/>
          <a:stretch>
            <a:fillRect/>
          </a:stretch>
        </p:blipFill>
        <p:spPr>
          <a:xfrm>
            <a:off x="9231306" y="1725092"/>
            <a:ext cx="2653009" cy="4356175"/>
          </a:xfrm>
          <a:prstGeom prst="rect">
            <a:avLst/>
          </a:prstGeom>
        </p:spPr>
      </p:pic>
      <p:sp>
        <p:nvSpPr>
          <p:cNvPr id="3" name="TextBox 2">
            <a:extLst>
              <a:ext uri="{FF2B5EF4-FFF2-40B4-BE49-F238E27FC236}">
                <a16:creationId xmlns:a16="http://schemas.microsoft.com/office/drawing/2014/main" id="{A1938EBC-7D73-B26E-F3DA-02E05A284743}"/>
              </a:ext>
            </a:extLst>
          </p:cNvPr>
          <p:cNvSpPr txBox="1"/>
          <p:nvPr/>
        </p:nvSpPr>
        <p:spPr>
          <a:xfrm>
            <a:off x="910817" y="6246367"/>
            <a:ext cx="10713794" cy="584775"/>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York-Poquoson Sheriff’s Non-Emergency No. 757-890-3621</a:t>
            </a:r>
          </a:p>
        </p:txBody>
      </p:sp>
    </p:spTree>
    <p:extLst>
      <p:ext uri="{BB962C8B-B14F-4D97-AF65-F5344CB8AC3E}">
        <p14:creationId xmlns:p14="http://schemas.microsoft.com/office/powerpoint/2010/main" val="308692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861B29AC-D66B-40B8-8008-B61D60A41B9E}"/>
              </a:ext>
            </a:extLst>
          </p:cNvPr>
          <p:cNvSpPr txBox="1"/>
          <p:nvPr/>
        </p:nvSpPr>
        <p:spPr>
          <a:xfrm>
            <a:off x="3365500" y="304801"/>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LANDSCAPE/COMMON AREAS</a:t>
            </a:r>
          </a:p>
        </p:txBody>
      </p:sp>
      <p:sp>
        <p:nvSpPr>
          <p:cNvPr id="2" name="TextBox 1">
            <a:extLst>
              <a:ext uri="{FF2B5EF4-FFF2-40B4-BE49-F238E27FC236}">
                <a16:creationId xmlns:a16="http://schemas.microsoft.com/office/drawing/2014/main" id="{AA8E8FBB-8EB6-4848-B9B8-56826D012D78}"/>
              </a:ext>
            </a:extLst>
          </p:cNvPr>
          <p:cNvSpPr txBox="1"/>
          <p:nvPr/>
        </p:nvSpPr>
        <p:spPr>
          <a:xfrm>
            <a:off x="2779838" y="2644170"/>
            <a:ext cx="64389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Matt Matson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Tree>
    <p:extLst>
      <p:ext uri="{BB962C8B-B14F-4D97-AF65-F5344CB8AC3E}">
        <p14:creationId xmlns:p14="http://schemas.microsoft.com/office/powerpoint/2010/main" val="196737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half" idx="1"/>
          </p:nvPr>
        </p:nvSpPr>
        <p:spPr>
          <a:xfrm>
            <a:off x="1905000" y="1435100"/>
            <a:ext cx="8229600" cy="4953000"/>
          </a:xfrm>
        </p:spPr>
        <p:txBody>
          <a:bodyPr>
            <a:normAutofit lnSpcReduction="10000"/>
          </a:bodyPr>
          <a:lstStyle/>
          <a:p>
            <a:pPr>
              <a:spcAft>
                <a:spcPts val="1200"/>
              </a:spcAft>
              <a:buFont typeface="Wingdings" panose="05000000000000000000" pitchFamily="2" charset="2"/>
              <a:buChar char="ü"/>
            </a:pPr>
            <a:r>
              <a:rPr lang="en-US" dirty="0"/>
              <a:t>Attend Board of Directors monthly meetings</a:t>
            </a:r>
          </a:p>
          <a:p>
            <a:pPr>
              <a:spcAft>
                <a:spcPts val="1200"/>
              </a:spcAft>
              <a:buFont typeface="Wingdings" panose="05000000000000000000" pitchFamily="2" charset="2"/>
              <a:buChar char="ü"/>
            </a:pPr>
            <a:r>
              <a:rPr lang="en-US" dirty="0"/>
              <a:t>Monitor contractors </a:t>
            </a:r>
          </a:p>
          <a:p>
            <a:pPr>
              <a:spcAft>
                <a:spcPts val="1200"/>
              </a:spcAft>
              <a:buFont typeface="Wingdings" panose="05000000000000000000" pitchFamily="2" charset="2"/>
              <a:buChar char="ü"/>
            </a:pPr>
            <a:r>
              <a:rPr lang="en-US" dirty="0"/>
              <a:t>Routinely Inspect landscaping through-out Running Man Neighborhood</a:t>
            </a:r>
          </a:p>
          <a:p>
            <a:pPr>
              <a:spcAft>
                <a:spcPts val="1200"/>
              </a:spcAft>
              <a:buFont typeface="Wingdings" panose="05000000000000000000" pitchFamily="2" charset="2"/>
              <a:buChar char="ü"/>
            </a:pPr>
            <a:r>
              <a:rPr lang="en-US" dirty="0"/>
              <a:t>Recommend improvements</a:t>
            </a:r>
          </a:p>
          <a:p>
            <a:pPr>
              <a:spcAft>
                <a:spcPts val="1200"/>
              </a:spcAft>
              <a:buFont typeface="Wingdings" panose="05000000000000000000" pitchFamily="2" charset="2"/>
              <a:buChar char="ü"/>
            </a:pPr>
            <a:r>
              <a:rPr lang="en-US" dirty="0"/>
              <a:t>Oversee new plantings, signs, entrance lighting and brick walls</a:t>
            </a:r>
          </a:p>
          <a:p>
            <a:pPr>
              <a:spcAft>
                <a:spcPts val="1200"/>
              </a:spcAft>
              <a:buFont typeface="Wingdings" panose="05000000000000000000" pitchFamily="2" charset="2"/>
              <a:buChar char="ü"/>
            </a:pPr>
            <a:r>
              <a:rPr lang="en-US" dirty="0"/>
              <a:t>Provide assistance to the board and members</a:t>
            </a:r>
          </a:p>
          <a:p>
            <a:pPr>
              <a:spcAft>
                <a:spcPts val="1200"/>
              </a:spcAft>
              <a:buFont typeface="Wingdings" panose="05000000000000000000" pitchFamily="2" charset="2"/>
              <a:buChar char="ü"/>
            </a:pPr>
            <a:r>
              <a:rPr lang="en-US" dirty="0"/>
              <a:t>Operate within the budget</a:t>
            </a:r>
          </a:p>
        </p:txBody>
      </p:sp>
      <p:pic>
        <p:nvPicPr>
          <p:cNvPr id="4" name="Picture 3">
            <a:extLst>
              <a:ext uri="{FF2B5EF4-FFF2-40B4-BE49-F238E27FC236}">
                <a16:creationId xmlns:a16="http://schemas.microsoft.com/office/drawing/2014/main" id="{F94CB3DE-40E5-4CCE-9946-BCAFCA9E9DC0}"/>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E8C24BCF-5C1B-40B7-9B84-BDFFBDAF1ED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F2FF32FF-D300-40D0-8F98-DE4F8206EADD}"/>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DA7F8F8-C575-4C1D-B6B4-12901072EFF0}"/>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4A2D3C3-9201-42DD-9F30-A88D0EEF30C4}"/>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70CCC94-7678-49BD-940E-49E269935D55}"/>
              </a:ext>
            </a:extLst>
          </p:cNvPr>
          <p:cNvSpPr txBox="1"/>
          <p:nvPr/>
        </p:nvSpPr>
        <p:spPr>
          <a:xfrm>
            <a:off x="3022601" y="304800"/>
            <a:ext cx="5829300"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Duties of the Landscape Director</a:t>
            </a:r>
          </a:p>
        </p:txBody>
      </p:sp>
    </p:spTree>
    <p:extLst>
      <p:ext uri="{BB962C8B-B14F-4D97-AF65-F5344CB8AC3E}">
        <p14:creationId xmlns:p14="http://schemas.microsoft.com/office/powerpoint/2010/main" val="356208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1722863" y="1435100"/>
            <a:ext cx="8686800" cy="5410200"/>
          </a:xfrm>
          <a:prstGeom prst="rect">
            <a:avLst/>
          </a:prstGeom>
          <a:noFill/>
          <a:ln w="9525">
            <a:noFill/>
            <a:miter lim="800000"/>
            <a:headEnd/>
            <a:tailEnd/>
          </a:ln>
        </p:spPr>
        <p:txBody>
          <a:bodyPr/>
          <a:lstStyle/>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Expanded Main Playground</a:t>
            </a: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Removed and Installed New Split Rail Fencing</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Entrance Signs (In progress)</a:t>
            </a: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lang="en-US" sz="2800" dirty="0">
                <a:solidFill>
                  <a:prstClr val="black"/>
                </a:solidFill>
                <a:latin typeface="Calibri" panose="020F0502020204030204"/>
              </a:rPr>
              <a:t>Overhaul </a:t>
            </a:r>
            <a:r>
              <a:rPr lang="en-US" sz="2800" dirty="0" err="1">
                <a:solidFill>
                  <a:prstClr val="black"/>
                </a:solidFill>
                <a:latin typeface="Calibri" panose="020F0502020204030204"/>
              </a:rPr>
              <a:t>Chaptico</a:t>
            </a:r>
            <a:r>
              <a:rPr lang="en-US" sz="2800" dirty="0">
                <a:solidFill>
                  <a:prstClr val="black"/>
                </a:solidFill>
                <a:latin typeface="Calibri" panose="020F0502020204030204"/>
              </a:rPr>
              <a:t> and Pungo Walking Paths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377" rtl="0" eaLnBrk="1" fontAlgn="auto" latinLnBrk="0" hangingPunct="1">
              <a:lnSpc>
                <a:spcPct val="100000"/>
              </a:lnSpc>
              <a:spcBef>
                <a:spcPct val="20000"/>
              </a:spcBef>
              <a:spcAft>
                <a:spcPts val="1200"/>
              </a:spcAft>
              <a:buClr>
                <a:srgbClr val="4472C4"/>
              </a:buClr>
              <a:buSzPct val="65000"/>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38F205-46F4-42F9-928F-4E34330F84C8}"/>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808D617-AC91-4D01-AADC-51A6E1985929}"/>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7B0BCF17-B5F4-4475-8498-057DA24D5A22}"/>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5AB74D7-A4AB-4630-9DEB-535112D6410C}"/>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87F03A-E821-4EF9-B3AE-16D85D2EAF09}"/>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8777607-8FE5-416E-8AB3-98167AE2A8B3}"/>
              </a:ext>
            </a:extLst>
          </p:cNvPr>
          <p:cNvSpPr txBox="1"/>
          <p:nvPr/>
        </p:nvSpPr>
        <p:spPr>
          <a:xfrm>
            <a:off x="3352800" y="341901"/>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2025 Year-End Review</a:t>
            </a:r>
          </a:p>
        </p:txBody>
      </p:sp>
    </p:spTree>
    <p:extLst>
      <p:ext uri="{BB962C8B-B14F-4D97-AF65-F5344CB8AC3E}">
        <p14:creationId xmlns:p14="http://schemas.microsoft.com/office/powerpoint/2010/main" val="3540134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1722863" y="1435100"/>
            <a:ext cx="8686800" cy="3267782"/>
          </a:xfrm>
          <a:prstGeom prst="rect">
            <a:avLst/>
          </a:prstGeom>
          <a:noFill/>
          <a:ln w="9525">
            <a:noFill/>
            <a:miter lim="800000"/>
            <a:headEnd/>
            <a:tailEnd/>
          </a:ln>
        </p:spPr>
        <p:txBody>
          <a:bodyPr/>
          <a:lstStyle/>
          <a:p>
            <a:pPr marL="457200" lvl="0" indent="-457200" defTabSz="914377">
              <a:spcBef>
                <a:spcPct val="20000"/>
              </a:spcBef>
              <a:spcAft>
                <a:spcPts val="1200"/>
              </a:spcAft>
              <a:buClr>
                <a:srgbClr val="4472C4"/>
              </a:buClr>
              <a:buSzPct val="65000"/>
              <a:buFont typeface="Arial" panose="020B0604020202020204" pitchFamily="34" charset="0"/>
              <a:buChar char="•"/>
              <a:defRPr/>
            </a:pPr>
            <a:r>
              <a:rPr lang="en-US" sz="2800" dirty="0">
                <a:solidFill>
                  <a:prstClr val="black"/>
                </a:solidFill>
              </a:rPr>
              <a:t>Mulch Playgrounds</a:t>
            </a:r>
          </a:p>
          <a:p>
            <a:pPr marL="457200" lvl="0" indent="-457200" defTabSz="914377">
              <a:spcBef>
                <a:spcPct val="20000"/>
              </a:spcBef>
              <a:spcAft>
                <a:spcPts val="1200"/>
              </a:spcAft>
              <a:buClr>
                <a:srgbClr val="4472C4"/>
              </a:buClr>
              <a:buSzPct val="65000"/>
              <a:buFont typeface="Arial" panose="020B0604020202020204" pitchFamily="34" charset="0"/>
              <a:buChar char="•"/>
              <a:defRPr/>
            </a:pPr>
            <a:r>
              <a:rPr lang="en-US" sz="2800" dirty="0">
                <a:solidFill>
                  <a:prstClr val="black"/>
                </a:solidFill>
              </a:rPr>
              <a:t>Overhaul Big Bethel Landscape</a:t>
            </a:r>
          </a:p>
          <a:p>
            <a:pPr marL="457200" lvl="0" indent="-457200" defTabSz="914377">
              <a:spcBef>
                <a:spcPct val="20000"/>
              </a:spcBef>
              <a:spcAft>
                <a:spcPts val="1200"/>
              </a:spcAft>
              <a:buClr>
                <a:srgbClr val="4472C4"/>
              </a:buClr>
              <a:buSzPct val="65000"/>
              <a:buFont typeface="Arial" panose="020B0604020202020204" pitchFamily="34" charset="0"/>
              <a:buChar char="•"/>
              <a:defRPr/>
            </a:pPr>
            <a:r>
              <a:rPr lang="en-US" sz="2800" dirty="0">
                <a:solidFill>
                  <a:prstClr val="black"/>
                </a:solidFill>
              </a:rPr>
              <a:t>Potential County Easement on Powerlines</a:t>
            </a:r>
          </a:p>
          <a:p>
            <a:pPr marL="457200" lvl="0" indent="-457200" defTabSz="914377">
              <a:spcBef>
                <a:spcPct val="20000"/>
              </a:spcBef>
              <a:spcAft>
                <a:spcPts val="1200"/>
              </a:spcAft>
              <a:buClr>
                <a:srgbClr val="4472C4"/>
              </a:buClr>
              <a:buSzPct val="65000"/>
              <a:buFont typeface="Arial" panose="020B0604020202020204" pitchFamily="34" charset="0"/>
              <a:buChar char="•"/>
              <a:defRPr/>
            </a:pPr>
            <a:r>
              <a:rPr lang="en-US" sz="2800" dirty="0">
                <a:solidFill>
                  <a:prstClr val="black"/>
                </a:solidFill>
              </a:rPr>
              <a:t>Remove Overhanging Brush/Trees Around Entrance 	Signs</a:t>
            </a: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189" marR="0" lvl="0" indent="-457189" algn="l" defTabSz="914377"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38F205-46F4-42F9-928F-4E34330F84C8}"/>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808D617-AC91-4D01-AADC-51A6E1985929}"/>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7B0BCF17-B5F4-4475-8498-057DA24D5A22}"/>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5AB74D7-A4AB-4630-9DEB-535112D6410C}"/>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87F03A-E821-4EF9-B3AE-16D85D2EAF09}"/>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8777607-8FE5-416E-8AB3-98167AE2A8B3}"/>
              </a:ext>
            </a:extLst>
          </p:cNvPr>
          <p:cNvSpPr txBox="1"/>
          <p:nvPr/>
        </p:nvSpPr>
        <p:spPr>
          <a:xfrm>
            <a:off x="3352800" y="341901"/>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2026 Goals</a:t>
            </a:r>
          </a:p>
        </p:txBody>
      </p:sp>
    </p:spTree>
    <p:extLst>
      <p:ext uri="{BB962C8B-B14F-4D97-AF65-F5344CB8AC3E}">
        <p14:creationId xmlns:p14="http://schemas.microsoft.com/office/powerpoint/2010/main" val="3279991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AA0A7766-79C5-4A87-9CF8-ACC8A3BED0C2}"/>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SUMMARY</a:t>
            </a:r>
          </a:p>
        </p:txBody>
      </p:sp>
      <p:sp>
        <p:nvSpPr>
          <p:cNvPr id="10" name="TextBox 9">
            <a:extLst>
              <a:ext uri="{FF2B5EF4-FFF2-40B4-BE49-F238E27FC236}">
                <a16:creationId xmlns:a16="http://schemas.microsoft.com/office/drawing/2014/main" id="{927DD8DA-E085-4C1E-B71D-35289EC313BE}"/>
              </a:ext>
            </a:extLst>
          </p:cNvPr>
          <p:cNvSpPr txBox="1"/>
          <p:nvPr/>
        </p:nvSpPr>
        <p:spPr>
          <a:xfrm>
            <a:off x="2862691" y="2836676"/>
            <a:ext cx="6438900" cy="156966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Eric Todhunter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President</a:t>
            </a:r>
          </a:p>
        </p:txBody>
      </p:sp>
    </p:spTree>
    <p:extLst>
      <p:ext uri="{BB962C8B-B14F-4D97-AF65-F5344CB8AC3E}">
        <p14:creationId xmlns:p14="http://schemas.microsoft.com/office/powerpoint/2010/main" val="364269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grpSp>
      <p:sp>
        <p:nvSpPr>
          <p:cNvPr id="9" name="TextBox 8">
            <a:extLst>
              <a:ext uri="{FF2B5EF4-FFF2-40B4-BE49-F238E27FC236}">
                <a16:creationId xmlns:a16="http://schemas.microsoft.com/office/drawing/2014/main" id="{D6A7FC70-F44C-4129-8D35-E16EC2BB0F88}"/>
              </a:ext>
            </a:extLst>
          </p:cNvPr>
          <p:cNvSpPr txBox="1"/>
          <p:nvPr/>
        </p:nvSpPr>
        <p:spPr>
          <a:xfrm>
            <a:off x="1669437" y="157320"/>
            <a:ext cx="8826501" cy="954107"/>
          </a:xfrm>
          <a:prstGeom prst="rect">
            <a:avLst/>
          </a:prstGeom>
          <a:noFill/>
        </p:spPr>
        <p:txBody>
          <a:bodyPr wrap="square" rtlCol="0">
            <a:spAutoFit/>
          </a:bodyPr>
          <a:lstStyle/>
          <a:p>
            <a:pPr algn="ctr" defTabSz="914377">
              <a:defRPr/>
            </a:pPr>
            <a:r>
              <a:rPr lang="en-US" sz="2800" b="1" dirty="0">
                <a:solidFill>
                  <a:prstClr val="black"/>
                </a:solidFill>
                <a:latin typeface="Calibri" panose="020F0502020204030204"/>
              </a:rPr>
              <a:t>Running Man HOA Board 2025 Summary of Actions Overview</a:t>
            </a:r>
          </a:p>
        </p:txBody>
      </p:sp>
      <p:sp>
        <p:nvSpPr>
          <p:cNvPr id="11" name="TextBox 10">
            <a:extLst>
              <a:ext uri="{FF2B5EF4-FFF2-40B4-BE49-F238E27FC236}">
                <a16:creationId xmlns:a16="http://schemas.microsoft.com/office/drawing/2014/main" id="{41BB91FB-63F0-49FB-B26C-CC06E0DD0CD1}"/>
              </a:ext>
            </a:extLst>
          </p:cNvPr>
          <p:cNvSpPr txBox="1"/>
          <p:nvPr/>
        </p:nvSpPr>
        <p:spPr>
          <a:xfrm>
            <a:off x="589934" y="1578077"/>
            <a:ext cx="11034677" cy="3970318"/>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t> Completed new Reserve Study</a:t>
            </a:r>
          </a:p>
          <a:p>
            <a:pPr marL="285750" indent="-285750">
              <a:buFont typeface="Wingdings" panose="05000000000000000000" pitchFamily="2" charset="2"/>
              <a:buChar char="ü"/>
            </a:pPr>
            <a:r>
              <a:rPr lang="en-US" sz="2800" dirty="0"/>
              <a:t> Updated Easement in contract with Dominion Energy to facilitate DISH work</a:t>
            </a:r>
          </a:p>
          <a:p>
            <a:pPr marL="285750" indent="-285750">
              <a:buFont typeface="Wingdings" panose="05000000000000000000" pitchFamily="2" charset="2"/>
              <a:buChar char="ü"/>
            </a:pPr>
            <a:r>
              <a:rPr lang="en-US" sz="2800" dirty="0"/>
              <a:t> Expanded the main playground near the clubhouse</a:t>
            </a:r>
          </a:p>
          <a:p>
            <a:pPr marL="285750" indent="-285750">
              <a:buFont typeface="Wingdings" panose="05000000000000000000" pitchFamily="2" charset="2"/>
              <a:buChar char="ü"/>
            </a:pPr>
            <a:r>
              <a:rPr lang="en-US" sz="2800" dirty="0"/>
              <a:t> Overhauled </a:t>
            </a:r>
            <a:r>
              <a:rPr lang="en-US" sz="2800" dirty="0" err="1"/>
              <a:t>Chaptico</a:t>
            </a:r>
            <a:r>
              <a:rPr lang="en-US" sz="2800" dirty="0"/>
              <a:t> and Pungo Walking Paths</a:t>
            </a:r>
          </a:p>
          <a:p>
            <a:pPr marL="285750" indent="-285750">
              <a:buFont typeface="Wingdings" panose="05000000000000000000" pitchFamily="2" charset="2"/>
              <a:buChar char="ü"/>
            </a:pPr>
            <a:r>
              <a:rPr lang="en-US" sz="2800" dirty="0"/>
              <a:t> Replace the fence near main playground </a:t>
            </a:r>
          </a:p>
          <a:p>
            <a:pPr marL="285750" indent="-285750">
              <a:buFont typeface="Wingdings" panose="05000000000000000000" pitchFamily="2" charset="2"/>
              <a:buChar char="ü"/>
            </a:pPr>
            <a:r>
              <a:rPr lang="en-US" sz="2800" dirty="0"/>
              <a:t> Contracted to clean Retention Pond forebays</a:t>
            </a:r>
          </a:p>
          <a:p>
            <a:pPr marL="285750" indent="-285750">
              <a:buFont typeface="Wingdings" panose="05000000000000000000" pitchFamily="2" charset="2"/>
              <a:buChar char="ü"/>
            </a:pPr>
            <a:r>
              <a:rPr lang="en-US" sz="2800" dirty="0"/>
              <a:t> Contracted to replace the “Running Man” signs on entry monuments </a:t>
            </a:r>
          </a:p>
          <a:p>
            <a:r>
              <a:rPr lang="en-US" sz="2800" dirty="0"/>
              <a:t> </a:t>
            </a:r>
          </a:p>
        </p:txBody>
      </p:sp>
    </p:spTree>
    <p:extLst>
      <p:ext uri="{BB962C8B-B14F-4D97-AF65-F5344CB8AC3E}">
        <p14:creationId xmlns:p14="http://schemas.microsoft.com/office/powerpoint/2010/main" val="324360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grpSp>
      <p:sp>
        <p:nvSpPr>
          <p:cNvPr id="9" name="TextBox 8">
            <a:extLst>
              <a:ext uri="{FF2B5EF4-FFF2-40B4-BE49-F238E27FC236}">
                <a16:creationId xmlns:a16="http://schemas.microsoft.com/office/drawing/2014/main" id="{D6A7FC70-F44C-4129-8D35-E16EC2BB0F88}"/>
              </a:ext>
            </a:extLst>
          </p:cNvPr>
          <p:cNvSpPr txBox="1"/>
          <p:nvPr/>
        </p:nvSpPr>
        <p:spPr>
          <a:xfrm>
            <a:off x="1694021" y="337796"/>
            <a:ext cx="8826501" cy="523220"/>
          </a:xfrm>
          <a:prstGeom prst="rect">
            <a:avLst/>
          </a:prstGeom>
          <a:noFill/>
        </p:spPr>
        <p:txBody>
          <a:bodyPr wrap="square" rtlCol="0">
            <a:spAutoFit/>
          </a:bodyPr>
          <a:lstStyle/>
          <a:p>
            <a:pPr algn="ctr" defTabSz="914377">
              <a:defRPr/>
            </a:pPr>
            <a:r>
              <a:rPr lang="en-US" sz="2800" b="1" dirty="0">
                <a:solidFill>
                  <a:prstClr val="black"/>
                </a:solidFill>
                <a:latin typeface="Calibri" panose="020F0502020204030204"/>
              </a:rPr>
              <a:t>Running Man HOA Board 2026 Goals</a:t>
            </a:r>
          </a:p>
        </p:txBody>
      </p:sp>
      <p:sp>
        <p:nvSpPr>
          <p:cNvPr id="11" name="TextBox 10">
            <a:extLst>
              <a:ext uri="{FF2B5EF4-FFF2-40B4-BE49-F238E27FC236}">
                <a16:creationId xmlns:a16="http://schemas.microsoft.com/office/drawing/2014/main" id="{41BB91FB-63F0-49FB-B26C-CC06E0DD0CD1}"/>
              </a:ext>
            </a:extLst>
          </p:cNvPr>
          <p:cNvSpPr txBox="1"/>
          <p:nvPr/>
        </p:nvSpPr>
        <p:spPr>
          <a:xfrm>
            <a:off x="589934" y="1578077"/>
            <a:ext cx="11034677" cy="4832092"/>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t>Revitalize socialization and restart voting process on new proposed neighborhood governing documents</a:t>
            </a:r>
          </a:p>
          <a:p>
            <a:pPr marL="285750" indent="-285750">
              <a:buFont typeface="Wingdings" panose="05000000000000000000" pitchFamily="2" charset="2"/>
              <a:buChar char="ü"/>
            </a:pPr>
            <a:r>
              <a:rPr lang="en-US" sz="2800" dirty="0"/>
              <a:t>Re-dredge retention pond forebays on Victory side of RM Trail</a:t>
            </a:r>
          </a:p>
          <a:p>
            <a:pPr marL="285750" indent="-285750">
              <a:buFont typeface="Wingdings" panose="05000000000000000000" pitchFamily="2" charset="2"/>
              <a:buChar char="ü"/>
            </a:pPr>
            <a:r>
              <a:rPr lang="en-US" sz="2800" dirty="0"/>
              <a:t>Complete work on Running Man signage for entry monuments </a:t>
            </a:r>
          </a:p>
          <a:p>
            <a:pPr marL="285750" indent="-285750">
              <a:buFont typeface="Wingdings" panose="05000000000000000000" pitchFamily="2" charset="2"/>
              <a:buChar char="ü"/>
            </a:pPr>
            <a:r>
              <a:rPr lang="en-US" sz="2800" dirty="0"/>
              <a:t>Repair Big Bethel foliage retention walls and update landscaping</a:t>
            </a:r>
          </a:p>
          <a:p>
            <a:pPr marL="285750" indent="-285750">
              <a:buFont typeface="Wingdings" panose="05000000000000000000" pitchFamily="2" charset="2"/>
              <a:buChar char="ü"/>
            </a:pPr>
            <a:r>
              <a:rPr lang="en-US" sz="2800" dirty="0"/>
              <a:t>Remove overhanging brush/trees around Entrance Signs</a:t>
            </a:r>
          </a:p>
          <a:p>
            <a:pPr marL="285750" indent="-285750">
              <a:buFont typeface="Wingdings" panose="05000000000000000000" pitchFamily="2" charset="2"/>
              <a:buChar char="ü"/>
            </a:pPr>
            <a:r>
              <a:rPr lang="en-US" sz="2800" dirty="0"/>
              <a:t>Explore shade options for main playground area</a:t>
            </a:r>
          </a:p>
          <a:p>
            <a:pPr marL="285750" indent="-285750">
              <a:buFont typeface="Wingdings" panose="05000000000000000000" pitchFamily="2" charset="2"/>
              <a:buChar char="ü"/>
            </a:pPr>
            <a:r>
              <a:rPr lang="en-US" sz="2800" dirty="0"/>
              <a:t>Explore new information sign options for the neighborhood </a:t>
            </a:r>
          </a:p>
          <a:p>
            <a:pPr marL="285750" indent="-285750">
              <a:buFont typeface="Wingdings" panose="05000000000000000000" pitchFamily="2" charset="2"/>
              <a:buChar char="ü"/>
            </a:pPr>
            <a:r>
              <a:rPr lang="en-US" sz="2800" dirty="0"/>
              <a:t>Explore new shelter options near main playground </a:t>
            </a:r>
          </a:p>
          <a:p>
            <a:pPr marL="285750" indent="-285750">
              <a:buFont typeface="Wingdings" panose="05000000000000000000" pitchFamily="2" charset="2"/>
              <a:buChar char="ü"/>
            </a:pPr>
            <a:r>
              <a:rPr lang="en-US" sz="2800" dirty="0"/>
              <a:t>Explore new camera options for neighborhood entries</a:t>
            </a:r>
          </a:p>
          <a:p>
            <a:pPr marL="285750" indent="-285750">
              <a:buFont typeface="Wingdings" panose="05000000000000000000" pitchFamily="2" charset="2"/>
              <a:buChar char="ü"/>
            </a:pPr>
            <a:endParaRPr lang="en-US" sz="2800" dirty="0"/>
          </a:p>
        </p:txBody>
      </p:sp>
    </p:spTree>
    <p:extLst>
      <p:ext uri="{BB962C8B-B14F-4D97-AF65-F5344CB8AC3E}">
        <p14:creationId xmlns:p14="http://schemas.microsoft.com/office/powerpoint/2010/main" val="318940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195296" y="1329661"/>
            <a:ext cx="11801408" cy="5410200"/>
          </a:xfrm>
          <a:prstGeom prst="rect">
            <a:avLst/>
          </a:prstGeom>
          <a:noFill/>
          <a:ln w="9525">
            <a:noFill/>
            <a:miter lim="800000"/>
            <a:headEnd/>
            <a:tailEnd/>
          </a:ln>
        </p:spPr>
        <p:txBody>
          <a:bodyPr/>
          <a:lstStyle/>
          <a:p>
            <a:pPr marL="457189" marR="0" lvl="0" indent="-457189" algn="l" defTabSz="914400" rtl="0" eaLnBrk="1" fontAlgn="auto" latinLnBrk="0" hangingPunct="1">
              <a:lnSpc>
                <a:spcPct val="100000"/>
              </a:lnSpc>
              <a:spcBef>
                <a:spcPct val="20000"/>
              </a:spcBef>
              <a:spcAft>
                <a:spcPts val="1200"/>
              </a:spcAft>
              <a:buClr>
                <a:srgbClr val="4472C4"/>
              </a:buClr>
              <a:buSzPct val="65000"/>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Need Volunteers to</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971526" marR="0" lvl="1" indent="-514338" algn="l" defTabSz="914400"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Pack and Deliver at the Clubhouse	            1PM, Wednesday,	Dec 17th</a:t>
            </a:r>
          </a:p>
          <a:p>
            <a:pPr marL="971526" marR="0" lvl="1" indent="-514338" algn="l" defTabSz="914400"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Put candles out in Common Areas 					Dec 24</a:t>
            </a:r>
            <a:r>
              <a:rPr kumimoji="0" lang="en-US" sz="2800" b="0" i="1" u="none" strike="noStrike" kern="1200" cap="none" spc="0" normalizeH="0" baseline="30000" noProof="0" dirty="0">
                <a:ln>
                  <a:noFill/>
                </a:ln>
                <a:solidFill>
                  <a:prstClr val="black"/>
                </a:solidFill>
                <a:effectLst/>
                <a:uLnTx/>
                <a:uFillTx/>
                <a:latin typeface="Calibri"/>
                <a:ea typeface="+mn-ea"/>
                <a:cs typeface="+mn-cs"/>
              </a:rPr>
              <a:t>th</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a:p>
            <a:pPr marL="971526" marR="0" lvl="1" indent="-514338" algn="l" defTabSz="914400" rtl="0" eaLnBrk="1" fontAlgn="auto" latinLnBrk="0" hangingPunct="1">
              <a:lnSpc>
                <a:spcPct val="100000"/>
              </a:lnSpc>
              <a:spcBef>
                <a:spcPct val="20000"/>
              </a:spcBef>
              <a:spcAft>
                <a:spcPts val="1200"/>
              </a:spcAft>
              <a:buClr>
                <a:srgbClr val="4472C4"/>
              </a:buClr>
              <a:buSzPct val="65000"/>
              <a:buFont typeface="Wingdings" panose="05000000000000000000" pitchFamily="2" charset="2"/>
              <a:buChar char="ü"/>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Pick up candles from Common Areas                                                </a:t>
            </a:r>
            <a:r>
              <a:rPr kumimoji="0" lang="en-US" sz="2800" b="0" i="1" u="none" strike="noStrike" kern="1200" cap="none" spc="0" normalizeH="0" baseline="0" noProof="0">
                <a:ln>
                  <a:noFill/>
                </a:ln>
                <a:solidFill>
                  <a:prstClr val="black"/>
                </a:solidFill>
                <a:effectLst/>
                <a:uLnTx/>
                <a:uFillTx/>
                <a:latin typeface="Calibri"/>
                <a:ea typeface="+mn-ea"/>
                <a:cs typeface="+mn-cs"/>
              </a:rPr>
              <a:t>Dec 25</a:t>
            </a:r>
            <a:r>
              <a:rPr kumimoji="0" lang="en-US" sz="2800" b="0" i="1" u="none" strike="noStrike" kern="1200" cap="none" spc="0" normalizeH="0" baseline="30000" noProof="0">
                <a:ln>
                  <a:noFill/>
                </a:ln>
                <a:solidFill>
                  <a:prstClr val="black"/>
                </a:solidFill>
                <a:effectLst/>
                <a:uLnTx/>
                <a:uFillTx/>
                <a:latin typeface="Calibri"/>
                <a:ea typeface="+mn-ea"/>
                <a:cs typeface="+mn-cs"/>
              </a:rPr>
              <a:t>th</a:t>
            </a:r>
            <a:r>
              <a:rPr kumimoji="0" lang="en-US" sz="2800" b="0" i="0" u="none" strike="noStrike" kern="1200" cap="none" spc="0" normalizeH="0" baseline="0" noProof="0">
                <a:ln>
                  <a:noFill/>
                </a:ln>
                <a:solidFill>
                  <a:prstClr val="black"/>
                </a:solidFill>
                <a:effectLst/>
                <a:uLnTx/>
                <a:uFillTx/>
                <a:latin typeface="Calibri"/>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189" marR="0" lvl="0" indent="-457189" algn="l" defTabSz="914400" rtl="0" eaLnBrk="1" fontAlgn="auto" latinLnBrk="0" hangingPunct="1">
              <a:lnSpc>
                <a:spcPct val="100000"/>
              </a:lnSpc>
              <a:spcBef>
                <a:spcPct val="20000"/>
              </a:spcBef>
              <a:spcAft>
                <a:spcPts val="1200"/>
              </a:spcAft>
              <a:buClr>
                <a:srgbClr val="4472C4"/>
              </a:buClr>
              <a:buSzPct val="65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Sand Delivery  				 		                     Friday</a:t>
            </a:r>
            <a:r>
              <a:rPr kumimoji="0" lang="en-US" sz="2800" b="0" i="1" u="none" strike="noStrike" kern="1200" cap="none" spc="0" normalizeH="0" baseline="0" noProof="0" dirty="0">
                <a:ln>
                  <a:noFill/>
                </a:ln>
                <a:solidFill>
                  <a:prstClr val="black"/>
                </a:solidFill>
                <a:effectLst/>
                <a:uLnTx/>
                <a:uFillTx/>
                <a:latin typeface="Calibri"/>
                <a:ea typeface="+mn-ea"/>
                <a:cs typeface="+mn-cs"/>
              </a:rPr>
              <a:t>, Dec 12</a:t>
            </a:r>
            <a:r>
              <a:rPr kumimoji="0" lang="en-US" sz="2800" b="0" i="1" u="none" strike="noStrike" kern="1200" cap="none" spc="0" normalizeH="0" baseline="30000" noProof="0" dirty="0">
                <a:ln>
                  <a:noFill/>
                </a:ln>
                <a:solidFill>
                  <a:prstClr val="black"/>
                </a:solidFill>
                <a:effectLst/>
                <a:uLnTx/>
                <a:uFillTx/>
                <a:latin typeface="Calibri"/>
                <a:ea typeface="+mn-ea"/>
                <a:cs typeface="+mn-cs"/>
              </a:rPr>
              <a:t>th</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a:p>
            <a:pPr marL="457189" marR="0" lvl="0" indent="-457189" algn="l" defTabSz="914400" rtl="0" eaLnBrk="1" fontAlgn="auto" latinLnBrk="0" hangingPunct="1">
              <a:lnSpc>
                <a:spcPct val="100000"/>
              </a:lnSpc>
              <a:spcBef>
                <a:spcPct val="20000"/>
              </a:spcBef>
              <a:spcAft>
                <a:spcPts val="1200"/>
              </a:spcAft>
              <a:buClr>
                <a:srgbClr val="4472C4"/>
              </a:buClr>
              <a:buSzPct val="65000"/>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Luminaries Inclement weather decision will be posted on the Next Door Neighbor App and Running Man website.</a:t>
            </a:r>
          </a:p>
          <a:p>
            <a:pPr marL="457189" marR="0" lvl="0" indent="-457189" algn="l" defTabSz="914400" rtl="0" eaLnBrk="1" fontAlgn="auto" latinLnBrk="0" hangingPunct="1">
              <a:lnSpc>
                <a:spcPct val="100000"/>
              </a:lnSpc>
              <a:spcBef>
                <a:spcPct val="20000"/>
              </a:spcBef>
              <a:spcAft>
                <a:spcPts val="1200"/>
              </a:spcAft>
              <a:buClr>
                <a:srgbClr val="4472C4"/>
              </a:buClr>
              <a:buSzPct val="65000"/>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If you’re not going to be home, need help, or are able to volunteer please notify Bonnie Todhunter via text or call @ (757)532-2323</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6E38F205-46F4-42F9-928F-4E34330F84C8}"/>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9808D617-AC91-4D01-AADC-51A6E1985929}"/>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7B0BCF17-B5F4-4475-8498-057DA24D5A22}"/>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a:ea typeface="+mn-ea"/>
                <a:cs typeface="+mn-cs"/>
              </a:endParaRPr>
            </a:p>
          </p:txBody>
        </p:sp>
        <p:sp>
          <p:nvSpPr>
            <p:cNvPr id="7" name="Rectangle 6">
              <a:extLst>
                <a:ext uri="{FF2B5EF4-FFF2-40B4-BE49-F238E27FC236}">
                  <a16:creationId xmlns:a16="http://schemas.microsoft.com/office/drawing/2014/main" id="{D5AB74D7-A4AB-4630-9DEB-535112D6410C}"/>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a:ea typeface="+mn-ea"/>
                <a:cs typeface="+mn-cs"/>
              </a:endParaRPr>
            </a:p>
          </p:txBody>
        </p:sp>
        <p:sp>
          <p:nvSpPr>
            <p:cNvPr id="8" name="Rectangle 7">
              <a:extLst>
                <a:ext uri="{FF2B5EF4-FFF2-40B4-BE49-F238E27FC236}">
                  <a16:creationId xmlns:a16="http://schemas.microsoft.com/office/drawing/2014/main" id="{A287F03A-E821-4EF9-B3AE-16D85D2EAF09}"/>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a:ea typeface="+mn-ea"/>
                <a:cs typeface="+mn-cs"/>
              </a:endParaRPr>
            </a:p>
          </p:txBody>
        </p:sp>
      </p:grpSp>
      <p:sp>
        <p:nvSpPr>
          <p:cNvPr id="9" name="TextBox 8">
            <a:extLst>
              <a:ext uri="{FF2B5EF4-FFF2-40B4-BE49-F238E27FC236}">
                <a16:creationId xmlns:a16="http://schemas.microsoft.com/office/drawing/2014/main" id="{08777607-8FE5-416E-8AB3-98167AE2A8B3}"/>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Christmas Luminaries</a:t>
            </a:r>
          </a:p>
        </p:txBody>
      </p:sp>
    </p:spTree>
    <p:extLst>
      <p:ext uri="{BB962C8B-B14F-4D97-AF65-F5344CB8AC3E}">
        <p14:creationId xmlns:p14="http://schemas.microsoft.com/office/powerpoint/2010/main" val="105429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grpSp>
      <p:sp>
        <p:nvSpPr>
          <p:cNvPr id="9" name="TextBox 8">
            <a:extLst>
              <a:ext uri="{FF2B5EF4-FFF2-40B4-BE49-F238E27FC236}">
                <a16:creationId xmlns:a16="http://schemas.microsoft.com/office/drawing/2014/main" id="{AA0A7766-79C5-4A87-9CF8-ACC8A3BED0C2}"/>
              </a:ext>
            </a:extLst>
          </p:cNvPr>
          <p:cNvSpPr txBox="1"/>
          <p:nvPr/>
        </p:nvSpPr>
        <p:spPr>
          <a:xfrm>
            <a:off x="3365500" y="304800"/>
            <a:ext cx="5486400" cy="523220"/>
          </a:xfrm>
          <a:prstGeom prst="rect">
            <a:avLst/>
          </a:prstGeom>
          <a:noFill/>
        </p:spPr>
        <p:txBody>
          <a:bodyPr wrap="square" rtlCol="0">
            <a:spAutoFit/>
          </a:bodyPr>
          <a:lstStyle/>
          <a:p>
            <a:pPr algn="ctr" defTabSz="914377">
              <a:defRPr/>
            </a:pPr>
            <a:r>
              <a:rPr lang="en-US" sz="2800" dirty="0">
                <a:solidFill>
                  <a:prstClr val="black"/>
                </a:solidFill>
                <a:latin typeface="Calibri" panose="020F0502020204030204"/>
              </a:rPr>
              <a:t>PRESIDENT’S REPORT</a:t>
            </a:r>
          </a:p>
        </p:txBody>
      </p:sp>
      <p:sp>
        <p:nvSpPr>
          <p:cNvPr id="10" name="TextBox 9">
            <a:extLst>
              <a:ext uri="{FF2B5EF4-FFF2-40B4-BE49-F238E27FC236}">
                <a16:creationId xmlns:a16="http://schemas.microsoft.com/office/drawing/2014/main" id="{927DD8DA-E085-4C1E-B71D-35289EC313BE}"/>
              </a:ext>
            </a:extLst>
          </p:cNvPr>
          <p:cNvSpPr txBox="1"/>
          <p:nvPr/>
        </p:nvSpPr>
        <p:spPr>
          <a:xfrm>
            <a:off x="2862691" y="2836676"/>
            <a:ext cx="6438900" cy="1569660"/>
          </a:xfrm>
          <a:prstGeom prst="rect">
            <a:avLst/>
          </a:prstGeom>
          <a:noFill/>
        </p:spPr>
        <p:txBody>
          <a:bodyPr wrap="square" rtlCol="0">
            <a:spAutoFit/>
          </a:bodyPr>
          <a:lstStyle/>
          <a:p>
            <a:pPr algn="ctr" defTabSz="914377">
              <a:defRPr/>
            </a:pPr>
            <a:r>
              <a:rPr lang="en-US" sz="4800" b="1" dirty="0">
                <a:solidFill>
                  <a:prstClr val="black"/>
                </a:solidFill>
                <a:latin typeface="Calibri" panose="020F0502020204030204"/>
              </a:rPr>
              <a:t>Eric Todhunter</a:t>
            </a:r>
          </a:p>
          <a:p>
            <a:pPr algn="ctr" defTabSz="914377">
              <a:defRPr/>
            </a:pPr>
            <a:r>
              <a:rPr lang="en-US" sz="4800" dirty="0">
                <a:solidFill>
                  <a:prstClr val="black"/>
                </a:solidFill>
                <a:latin typeface="Calibri" panose="020F0502020204030204"/>
              </a:rPr>
              <a:t>President</a:t>
            </a:r>
          </a:p>
        </p:txBody>
      </p:sp>
    </p:spTree>
    <p:extLst>
      <p:ext uri="{BB962C8B-B14F-4D97-AF65-F5344CB8AC3E}">
        <p14:creationId xmlns:p14="http://schemas.microsoft.com/office/powerpoint/2010/main" val="2265330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DB774-D71E-9E32-FC5F-32889C8806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D64DB3-648C-6BB8-D0AC-2E3E0571F71A}"/>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EFA839DE-9F52-3FFD-BEE6-AB8A3C7A8A7A}"/>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689C3D2F-C607-3E39-7A11-ED486236B841}"/>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98ED6A0-D9D1-9C0D-59F2-430336B991D6}"/>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0124F69-A425-5A65-C075-77410453DDE4}"/>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2A4BF16E-CA94-8634-BB82-FEE5BBF6F422}"/>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ELECTION OF OFFICERS</a:t>
            </a:r>
          </a:p>
        </p:txBody>
      </p:sp>
      <p:sp>
        <p:nvSpPr>
          <p:cNvPr id="2" name="TextBox 1">
            <a:extLst>
              <a:ext uri="{FF2B5EF4-FFF2-40B4-BE49-F238E27FC236}">
                <a16:creationId xmlns:a16="http://schemas.microsoft.com/office/drawing/2014/main" id="{19DADFF1-D5AD-A17E-7AD6-94D6D43D6591}"/>
              </a:ext>
            </a:extLst>
          </p:cNvPr>
          <p:cNvSpPr txBox="1"/>
          <p:nvPr/>
        </p:nvSpPr>
        <p:spPr>
          <a:xfrm>
            <a:off x="1484740" y="1342928"/>
            <a:ext cx="8864600" cy="4955203"/>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Current Nominees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Nominations from the Neighborhood – If you’re interested in joining the CY2026 RM HOA Board please let us know.</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Vote</a:t>
            </a:r>
          </a:p>
        </p:txBody>
      </p:sp>
      <p:sp>
        <p:nvSpPr>
          <p:cNvPr id="10" name="TextBox 9">
            <a:extLst>
              <a:ext uri="{FF2B5EF4-FFF2-40B4-BE49-F238E27FC236}">
                <a16:creationId xmlns:a16="http://schemas.microsoft.com/office/drawing/2014/main" id="{D2257DA9-52C2-565D-BFE1-A4521BF6B48A}"/>
              </a:ext>
            </a:extLst>
          </p:cNvPr>
          <p:cNvSpPr txBox="1"/>
          <p:nvPr/>
        </p:nvSpPr>
        <p:spPr>
          <a:xfrm>
            <a:off x="1923418" y="1940529"/>
            <a:ext cx="2630652" cy="2308324"/>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Ritendra Bhattacharya</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David Glover</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Huffsteler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Russell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Kratoville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Matt Matson</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Liz Rooney</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Eric Todhunter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Noel West</a:t>
            </a:r>
          </a:p>
        </p:txBody>
      </p:sp>
    </p:spTree>
    <p:extLst>
      <p:ext uri="{BB962C8B-B14F-4D97-AF65-F5344CB8AC3E}">
        <p14:creationId xmlns:p14="http://schemas.microsoft.com/office/powerpoint/2010/main" val="147900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6BC6F-B8E1-4B86-B8E2-7E93CC6B9396}"/>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6" name="Group 5">
            <a:extLst>
              <a:ext uri="{FF2B5EF4-FFF2-40B4-BE49-F238E27FC236}">
                <a16:creationId xmlns:a16="http://schemas.microsoft.com/office/drawing/2014/main" id="{FA7F7FA1-5795-4353-9E77-057B65419581}"/>
              </a:ext>
            </a:extLst>
          </p:cNvPr>
          <p:cNvGrpSpPr/>
          <p:nvPr/>
        </p:nvGrpSpPr>
        <p:grpSpPr>
          <a:xfrm>
            <a:off x="1484740" y="1072473"/>
            <a:ext cx="8864600" cy="248227"/>
            <a:chOff x="1484740" y="695873"/>
            <a:chExt cx="8864600" cy="248227"/>
          </a:xfrm>
        </p:grpSpPr>
        <p:sp>
          <p:nvSpPr>
            <p:cNvPr id="7" name="Rectangle 6">
              <a:extLst>
                <a:ext uri="{FF2B5EF4-FFF2-40B4-BE49-F238E27FC236}">
                  <a16:creationId xmlns:a16="http://schemas.microsoft.com/office/drawing/2014/main" id="{97BA1DDD-448B-44CB-BAB2-2903E0461BB4}"/>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 name="Rectangle 7">
              <a:extLst>
                <a:ext uri="{FF2B5EF4-FFF2-40B4-BE49-F238E27FC236}">
                  <a16:creationId xmlns:a16="http://schemas.microsoft.com/office/drawing/2014/main" id="{7A5BA605-F1BB-42D3-BD3E-65354A1221B4}"/>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9" name="Rectangle 8">
              <a:extLst>
                <a:ext uri="{FF2B5EF4-FFF2-40B4-BE49-F238E27FC236}">
                  <a16:creationId xmlns:a16="http://schemas.microsoft.com/office/drawing/2014/main" id="{80C797CD-3053-4E65-B898-D0E8413F7990}"/>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grpSp>
      <p:sp>
        <p:nvSpPr>
          <p:cNvPr id="2" name="TextBox 1">
            <a:extLst>
              <a:ext uri="{FF2B5EF4-FFF2-40B4-BE49-F238E27FC236}">
                <a16:creationId xmlns:a16="http://schemas.microsoft.com/office/drawing/2014/main" id="{691E8A80-67B8-43D6-B58F-D68B05031A61}"/>
              </a:ext>
            </a:extLst>
          </p:cNvPr>
          <p:cNvSpPr txBox="1"/>
          <p:nvPr/>
        </p:nvSpPr>
        <p:spPr>
          <a:xfrm>
            <a:off x="2032889" y="1619333"/>
            <a:ext cx="8214852" cy="4001095"/>
          </a:xfrm>
          <a:prstGeom prst="rect">
            <a:avLst/>
          </a:prstGeom>
          <a:noFill/>
        </p:spPr>
        <p:txBody>
          <a:bodyPr wrap="square" rtlCol="0">
            <a:spAutoFit/>
          </a:bodyPr>
          <a:lstStyle/>
          <a:p>
            <a:pPr algn="ctr"/>
            <a:r>
              <a:rPr lang="en-US" sz="3600" b="1" dirty="0"/>
              <a:t>Thanks for Your Support</a:t>
            </a:r>
          </a:p>
          <a:p>
            <a:pPr algn="ctr"/>
            <a:r>
              <a:rPr lang="en-US" sz="3600" dirty="0"/>
              <a:t>and </a:t>
            </a:r>
          </a:p>
          <a:p>
            <a:pPr algn="ctr"/>
            <a:r>
              <a:rPr lang="en-US" sz="6600" b="1" dirty="0"/>
              <a:t>Happy Holidays</a:t>
            </a:r>
            <a:r>
              <a:rPr lang="en-US" sz="3600" dirty="0"/>
              <a:t> </a:t>
            </a:r>
          </a:p>
          <a:p>
            <a:pPr algn="ctr"/>
            <a:r>
              <a:rPr lang="en-US" sz="3600" dirty="0"/>
              <a:t>from the </a:t>
            </a:r>
          </a:p>
          <a:p>
            <a:pPr algn="ctr"/>
            <a:r>
              <a:rPr lang="en-US" sz="4000" dirty="0"/>
              <a:t>Running Man Community Association Board</a:t>
            </a:r>
            <a:endParaRPr lang="en-US" sz="2800" dirty="0"/>
          </a:p>
        </p:txBody>
      </p:sp>
    </p:spTree>
    <p:extLst>
      <p:ext uri="{BB962C8B-B14F-4D97-AF65-F5344CB8AC3E}">
        <p14:creationId xmlns:p14="http://schemas.microsoft.com/office/powerpoint/2010/main" val="397360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grpSp>
      <p:sp>
        <p:nvSpPr>
          <p:cNvPr id="9" name="TextBox 8">
            <a:extLst>
              <a:ext uri="{FF2B5EF4-FFF2-40B4-BE49-F238E27FC236}">
                <a16:creationId xmlns:a16="http://schemas.microsoft.com/office/drawing/2014/main" id="{F4546EA2-CDAB-4E05-9BF4-E23451375956}"/>
              </a:ext>
            </a:extLst>
          </p:cNvPr>
          <p:cNvSpPr txBox="1"/>
          <p:nvPr/>
        </p:nvSpPr>
        <p:spPr>
          <a:xfrm>
            <a:off x="3171530" y="304801"/>
            <a:ext cx="5872671" cy="523220"/>
          </a:xfrm>
          <a:prstGeom prst="rect">
            <a:avLst/>
          </a:prstGeom>
          <a:noFill/>
        </p:spPr>
        <p:txBody>
          <a:bodyPr wrap="square" rtlCol="0">
            <a:spAutoFit/>
          </a:bodyPr>
          <a:lstStyle/>
          <a:p>
            <a:pPr algn="ctr" defTabSz="914377">
              <a:defRPr/>
            </a:pPr>
            <a:r>
              <a:rPr lang="en-US" sz="2800" b="1" dirty="0">
                <a:solidFill>
                  <a:prstClr val="black"/>
                </a:solidFill>
                <a:latin typeface="Calibri" panose="020F0502020204030204"/>
              </a:rPr>
              <a:t>Running Man Community Association</a:t>
            </a:r>
          </a:p>
        </p:txBody>
      </p:sp>
      <p:sp>
        <p:nvSpPr>
          <p:cNvPr id="2" name="TextBox 1">
            <a:extLst>
              <a:ext uri="{FF2B5EF4-FFF2-40B4-BE49-F238E27FC236}">
                <a16:creationId xmlns:a16="http://schemas.microsoft.com/office/drawing/2014/main" id="{35626623-54CA-4BF1-A08D-BF60CE7E9272}"/>
              </a:ext>
            </a:extLst>
          </p:cNvPr>
          <p:cNvSpPr txBox="1"/>
          <p:nvPr/>
        </p:nvSpPr>
        <p:spPr>
          <a:xfrm>
            <a:off x="567390" y="1995068"/>
            <a:ext cx="11057223" cy="1569660"/>
          </a:xfrm>
          <a:prstGeom prst="rect">
            <a:avLst/>
          </a:prstGeom>
          <a:noFill/>
        </p:spPr>
        <p:txBody>
          <a:bodyPr wrap="square" rtlCol="0">
            <a:spAutoFit/>
          </a:bodyPr>
          <a:lstStyle/>
          <a:p>
            <a:pPr defTabSz="914377">
              <a:defRPr/>
            </a:pPr>
            <a:r>
              <a:rPr lang="en-US" sz="3200" dirty="0">
                <a:solidFill>
                  <a:prstClr val="black"/>
                </a:solidFill>
                <a:latin typeface="Calibri" panose="020F0502020204030204"/>
              </a:rPr>
              <a:t>Have a neighborhood that is engaging, family friendly, and aesthetically pleasing while sustaining a modest annual cost to our neighbors   </a:t>
            </a:r>
          </a:p>
        </p:txBody>
      </p:sp>
      <p:sp>
        <p:nvSpPr>
          <p:cNvPr id="3" name="TextBox 2">
            <a:extLst>
              <a:ext uri="{FF2B5EF4-FFF2-40B4-BE49-F238E27FC236}">
                <a16:creationId xmlns:a16="http://schemas.microsoft.com/office/drawing/2014/main" id="{CE3DDA8E-1E16-4FCB-9690-236D5C0F7819}"/>
              </a:ext>
            </a:extLst>
          </p:cNvPr>
          <p:cNvSpPr txBox="1"/>
          <p:nvPr/>
        </p:nvSpPr>
        <p:spPr>
          <a:xfrm>
            <a:off x="4253346" y="1456327"/>
            <a:ext cx="3685311" cy="523220"/>
          </a:xfrm>
          <a:prstGeom prst="rect">
            <a:avLst/>
          </a:prstGeom>
          <a:noFill/>
        </p:spPr>
        <p:txBody>
          <a:bodyPr wrap="square" rtlCol="0">
            <a:spAutoFit/>
          </a:bodyPr>
          <a:lstStyle/>
          <a:p>
            <a:pPr algn="ctr" defTabSz="914377">
              <a:defRPr/>
            </a:pPr>
            <a:r>
              <a:rPr lang="en-US" sz="2800" b="1" i="1" u="sng" dirty="0">
                <a:solidFill>
                  <a:prstClr val="black"/>
                </a:solidFill>
                <a:latin typeface="Calibri" panose="020F0502020204030204"/>
              </a:rPr>
              <a:t>Vision Statement</a:t>
            </a:r>
          </a:p>
        </p:txBody>
      </p:sp>
      <p:sp>
        <p:nvSpPr>
          <p:cNvPr id="10" name="TextBox 9">
            <a:extLst>
              <a:ext uri="{FF2B5EF4-FFF2-40B4-BE49-F238E27FC236}">
                <a16:creationId xmlns:a16="http://schemas.microsoft.com/office/drawing/2014/main" id="{C9A78C95-F0EB-4C0A-80A2-D567CFF4288E}"/>
              </a:ext>
            </a:extLst>
          </p:cNvPr>
          <p:cNvSpPr txBox="1"/>
          <p:nvPr/>
        </p:nvSpPr>
        <p:spPr>
          <a:xfrm>
            <a:off x="4239486" y="3770038"/>
            <a:ext cx="3685311" cy="523220"/>
          </a:xfrm>
          <a:prstGeom prst="rect">
            <a:avLst/>
          </a:prstGeom>
          <a:noFill/>
        </p:spPr>
        <p:txBody>
          <a:bodyPr wrap="square" rtlCol="0">
            <a:spAutoFit/>
          </a:bodyPr>
          <a:lstStyle/>
          <a:p>
            <a:pPr algn="ctr" defTabSz="914377">
              <a:defRPr/>
            </a:pPr>
            <a:r>
              <a:rPr lang="en-US" sz="2800" b="1" i="1" u="sng" dirty="0">
                <a:solidFill>
                  <a:prstClr val="black"/>
                </a:solidFill>
                <a:latin typeface="Calibri" panose="020F0502020204030204"/>
              </a:rPr>
              <a:t>Strategic Objective</a:t>
            </a:r>
          </a:p>
        </p:txBody>
      </p:sp>
      <p:sp>
        <p:nvSpPr>
          <p:cNvPr id="11" name="TextBox 10">
            <a:extLst>
              <a:ext uri="{FF2B5EF4-FFF2-40B4-BE49-F238E27FC236}">
                <a16:creationId xmlns:a16="http://schemas.microsoft.com/office/drawing/2014/main" id="{4BA5E366-27B5-4F7C-AFEE-FF290B51B583}"/>
              </a:ext>
            </a:extLst>
          </p:cNvPr>
          <p:cNvSpPr txBox="1"/>
          <p:nvPr/>
        </p:nvSpPr>
        <p:spPr>
          <a:xfrm>
            <a:off x="581239" y="4405753"/>
            <a:ext cx="11057223" cy="1077218"/>
          </a:xfrm>
          <a:prstGeom prst="rect">
            <a:avLst/>
          </a:prstGeom>
          <a:noFill/>
        </p:spPr>
        <p:txBody>
          <a:bodyPr wrap="square" rtlCol="0">
            <a:spAutoFit/>
          </a:bodyPr>
          <a:lstStyle/>
          <a:p>
            <a:pPr defTabSz="914377">
              <a:defRPr/>
            </a:pPr>
            <a:r>
              <a:rPr lang="en-US" sz="3200" dirty="0">
                <a:solidFill>
                  <a:prstClr val="black"/>
                </a:solidFill>
                <a:latin typeface="Calibri" panose="020F0502020204030204"/>
              </a:rPr>
              <a:t>Sustain or improve current community assets and add to the amenities available to the neighborhood as funding permits </a:t>
            </a:r>
          </a:p>
        </p:txBody>
      </p:sp>
    </p:spTree>
    <p:extLst>
      <p:ext uri="{BB962C8B-B14F-4D97-AF65-F5344CB8AC3E}">
        <p14:creationId xmlns:p14="http://schemas.microsoft.com/office/powerpoint/2010/main" val="371422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grpSp>
      <p:sp>
        <p:nvSpPr>
          <p:cNvPr id="10" name="TextBox 9">
            <a:extLst>
              <a:ext uri="{FF2B5EF4-FFF2-40B4-BE49-F238E27FC236}">
                <a16:creationId xmlns:a16="http://schemas.microsoft.com/office/drawing/2014/main" id="{B7552BF6-8C54-4117-B28D-EA3F4ED92C57}"/>
              </a:ext>
            </a:extLst>
          </p:cNvPr>
          <p:cNvSpPr txBox="1"/>
          <p:nvPr/>
        </p:nvSpPr>
        <p:spPr>
          <a:xfrm>
            <a:off x="3338940" y="230521"/>
            <a:ext cx="5486400" cy="523220"/>
          </a:xfrm>
          <a:prstGeom prst="rect">
            <a:avLst/>
          </a:prstGeom>
          <a:noFill/>
        </p:spPr>
        <p:txBody>
          <a:bodyPr wrap="square" rtlCol="0">
            <a:spAutoFit/>
          </a:bodyPr>
          <a:lstStyle/>
          <a:p>
            <a:pPr algn="ctr" defTabSz="914377">
              <a:defRPr/>
            </a:pPr>
            <a:r>
              <a:rPr lang="en-US" sz="2800" dirty="0">
                <a:solidFill>
                  <a:prstClr val="black"/>
                </a:solidFill>
                <a:latin typeface="Calibri" panose="020F0502020204030204"/>
              </a:rPr>
              <a:t>Covenants Consolidation</a:t>
            </a:r>
          </a:p>
        </p:txBody>
      </p:sp>
      <p:sp>
        <p:nvSpPr>
          <p:cNvPr id="2" name="TextBox 1">
            <a:extLst>
              <a:ext uri="{FF2B5EF4-FFF2-40B4-BE49-F238E27FC236}">
                <a16:creationId xmlns:a16="http://schemas.microsoft.com/office/drawing/2014/main" id="{150E6B96-D39D-4A04-8B67-50F84EADF57B}"/>
              </a:ext>
            </a:extLst>
          </p:cNvPr>
          <p:cNvSpPr txBox="1"/>
          <p:nvPr/>
        </p:nvSpPr>
        <p:spPr>
          <a:xfrm>
            <a:off x="693175" y="1430599"/>
            <a:ext cx="10931437" cy="4524315"/>
          </a:xfrm>
          <a:prstGeom prst="rect">
            <a:avLst/>
          </a:prstGeom>
          <a:noFill/>
        </p:spPr>
        <p:txBody>
          <a:bodyPr wrap="square" rtlCol="0">
            <a:spAutoFit/>
          </a:bodyPr>
          <a:lstStyle/>
          <a:p>
            <a:pPr marL="285744" indent="-285744">
              <a:buFont typeface="Arial" panose="020B0604020202020204" pitchFamily="34" charset="0"/>
              <a:buChar char="•"/>
            </a:pPr>
            <a:r>
              <a:rPr lang="en-US" dirty="0"/>
              <a:t>Initial work began in February 2020 by the Covenant Consolidation Committee consisting of ; Kathy Cook, </a:t>
            </a:r>
            <a:r>
              <a:rPr lang="en-US" dirty="0" err="1"/>
              <a:t>Kathey</a:t>
            </a:r>
            <a:r>
              <a:rPr lang="en-US" dirty="0"/>
              <a:t> </a:t>
            </a:r>
            <a:r>
              <a:rPr lang="en-US" dirty="0" err="1"/>
              <a:t>Tapfer</a:t>
            </a:r>
            <a:r>
              <a:rPr lang="en-US" dirty="0"/>
              <a:t>, Huck Robinson, and Dick Strunk. </a:t>
            </a:r>
          </a:p>
          <a:p>
            <a:pPr marL="742932" lvl="1" indent="-285744">
              <a:buFont typeface="Wingdings" panose="05000000000000000000" pitchFamily="2" charset="2"/>
              <a:buChar char="ü"/>
            </a:pPr>
            <a:r>
              <a:rPr lang="en-US" dirty="0"/>
              <a:t>Crafted initial consolidation of covenants into a format provided by RM’s legal advisors </a:t>
            </a:r>
          </a:p>
          <a:p>
            <a:pPr marL="742932" lvl="1" indent="-285744">
              <a:buFont typeface="Wingdings" panose="05000000000000000000" pitchFamily="2" charset="2"/>
              <a:buChar char="ü"/>
            </a:pPr>
            <a:r>
              <a:rPr lang="en-US" dirty="0"/>
              <a:t>Passed product off to HOA Board April 2020</a:t>
            </a:r>
          </a:p>
          <a:p>
            <a:pPr marL="285744" indent="-285744">
              <a:buFont typeface="Arial" panose="020B0604020202020204" pitchFamily="34" charset="0"/>
              <a:buChar char="•"/>
            </a:pPr>
            <a:r>
              <a:rPr lang="en-US" dirty="0"/>
              <a:t>Board quickly realized the Covenants and the By-Laws were inter-dependent requiring both to be updated- -effort evolved into an update of all governing documents.</a:t>
            </a:r>
          </a:p>
          <a:p>
            <a:pPr marL="285744" indent="-285744">
              <a:buFont typeface="Arial" panose="020B0604020202020204" pitchFamily="34" charset="0"/>
              <a:buChar char="•"/>
            </a:pPr>
            <a:r>
              <a:rPr lang="en-US" dirty="0"/>
              <a:t>Board took a holistic view of the Running Man governing documents; covenants, By-Laws, and ACC Standards (formerly ACC Guidelines).</a:t>
            </a:r>
          </a:p>
          <a:p>
            <a:pPr marL="285744" indent="-285744">
              <a:buFont typeface="Arial" panose="020B0604020202020204" pitchFamily="34" charset="0"/>
              <a:buChar char="•"/>
            </a:pPr>
            <a:r>
              <a:rPr lang="en-US" dirty="0"/>
              <a:t>Board focused on formatting, organizing the documents, and covering new topics that were not envisioned when the developers began construction of our neighborhood 35 years ago    </a:t>
            </a:r>
          </a:p>
          <a:p>
            <a:pPr marL="285744" indent="-285744">
              <a:buFont typeface="Arial" panose="020B0604020202020204" pitchFamily="34" charset="0"/>
              <a:buChar char="•"/>
            </a:pPr>
            <a:r>
              <a:rPr lang="en-US" dirty="0"/>
              <a:t>Board working closely with the legal firm of Gordon, Rees, Scully, and </a:t>
            </a:r>
            <a:r>
              <a:rPr lang="en-US" dirty="0" err="1"/>
              <a:t>Mansukhani</a:t>
            </a:r>
            <a:r>
              <a:rPr lang="en-US" dirty="0"/>
              <a:t> for:</a:t>
            </a:r>
          </a:p>
          <a:p>
            <a:pPr marL="742932" lvl="1" indent="-285744">
              <a:buFont typeface="Wingdings" panose="05000000000000000000" pitchFamily="2" charset="2"/>
              <a:buChar char="ü"/>
            </a:pPr>
            <a:r>
              <a:rPr lang="en-US" dirty="0"/>
              <a:t>legal review to ensure everything is still legally sufficient</a:t>
            </a:r>
          </a:p>
          <a:p>
            <a:pPr marL="742932" lvl="1" indent="-285744">
              <a:buFont typeface="Wingdings" panose="05000000000000000000" pitchFamily="2" charset="2"/>
              <a:buChar char="ü"/>
            </a:pPr>
            <a:r>
              <a:rPr lang="en-US" dirty="0"/>
              <a:t>Add language to facilitate the RM HOA to annex or acquire assets that facilitates the maintenance of neighborhood property values.</a:t>
            </a:r>
          </a:p>
          <a:p>
            <a:pPr marL="285738" indent="-285750">
              <a:buFont typeface="Arial" panose="020B0604020202020204" pitchFamily="34" charset="0"/>
              <a:buChar char="•"/>
            </a:pPr>
            <a:r>
              <a:rPr lang="en-US" dirty="0"/>
              <a:t>In 2021 the Board began work on update of the Articles of Incorporation as well. </a:t>
            </a:r>
          </a:p>
          <a:p>
            <a:pPr marL="742932" lvl="1" indent="-285744">
              <a:buFont typeface="Wingdings" panose="05000000000000000000" pitchFamily="2" charset="2"/>
              <a:buChar char="ü"/>
            </a:pPr>
            <a:endParaRPr lang="en-US" dirty="0"/>
          </a:p>
        </p:txBody>
      </p:sp>
      <p:sp>
        <p:nvSpPr>
          <p:cNvPr id="9" name="TextBox 8">
            <a:extLst>
              <a:ext uri="{FF2B5EF4-FFF2-40B4-BE49-F238E27FC236}">
                <a16:creationId xmlns:a16="http://schemas.microsoft.com/office/drawing/2014/main" id="{3BEE6848-9BBA-45C6-A5A4-1D3A774F29D7}"/>
              </a:ext>
            </a:extLst>
          </p:cNvPr>
          <p:cNvSpPr txBox="1"/>
          <p:nvPr/>
        </p:nvSpPr>
        <p:spPr>
          <a:xfrm>
            <a:off x="4483510" y="635757"/>
            <a:ext cx="3141406" cy="400110"/>
          </a:xfrm>
          <a:prstGeom prst="rect">
            <a:avLst/>
          </a:prstGeom>
          <a:noFill/>
        </p:spPr>
        <p:txBody>
          <a:bodyPr wrap="square" rtlCol="0">
            <a:spAutoFit/>
          </a:bodyPr>
          <a:lstStyle/>
          <a:p>
            <a:pPr algn="ctr"/>
            <a:r>
              <a:rPr lang="en-US" sz="2000" dirty="0"/>
              <a:t>Recap</a:t>
            </a:r>
          </a:p>
        </p:txBody>
      </p:sp>
      <p:sp>
        <p:nvSpPr>
          <p:cNvPr id="3" name="TextBox 2">
            <a:extLst>
              <a:ext uri="{FF2B5EF4-FFF2-40B4-BE49-F238E27FC236}">
                <a16:creationId xmlns:a16="http://schemas.microsoft.com/office/drawing/2014/main" id="{7A650E06-1B3E-DBAA-35F9-3BECCA0DB06A}"/>
              </a:ext>
            </a:extLst>
          </p:cNvPr>
          <p:cNvSpPr txBox="1"/>
          <p:nvPr/>
        </p:nvSpPr>
        <p:spPr>
          <a:xfrm>
            <a:off x="2954222" y="5852157"/>
            <a:ext cx="6428936" cy="646331"/>
          </a:xfrm>
          <a:prstGeom prst="rect">
            <a:avLst/>
          </a:prstGeom>
          <a:solidFill>
            <a:srgbClr val="FF0000"/>
          </a:solidFill>
          <a:ln>
            <a:solidFill>
              <a:schemeClr val="tx1"/>
            </a:solidFill>
          </a:ln>
        </p:spPr>
        <p:txBody>
          <a:bodyPr wrap="square" rtlCol="0">
            <a:spAutoFit/>
          </a:bodyPr>
          <a:lstStyle/>
          <a:p>
            <a:pPr algn="ctr"/>
            <a:r>
              <a:rPr lang="en-US" sz="3600" b="1" dirty="0">
                <a:solidFill>
                  <a:schemeClr val="bg1"/>
                </a:solidFill>
              </a:rPr>
              <a:t>No action taken since July 2024</a:t>
            </a:r>
          </a:p>
        </p:txBody>
      </p:sp>
    </p:spTree>
    <p:extLst>
      <p:ext uri="{BB962C8B-B14F-4D97-AF65-F5344CB8AC3E}">
        <p14:creationId xmlns:p14="http://schemas.microsoft.com/office/powerpoint/2010/main" val="7525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grpSp>
      <p:sp>
        <p:nvSpPr>
          <p:cNvPr id="9" name="TextBox 8">
            <a:extLst>
              <a:ext uri="{FF2B5EF4-FFF2-40B4-BE49-F238E27FC236}">
                <a16:creationId xmlns:a16="http://schemas.microsoft.com/office/drawing/2014/main" id="{D6A7FC70-F44C-4129-8D35-E16EC2BB0F88}"/>
              </a:ext>
            </a:extLst>
          </p:cNvPr>
          <p:cNvSpPr txBox="1"/>
          <p:nvPr/>
        </p:nvSpPr>
        <p:spPr>
          <a:xfrm>
            <a:off x="3365500" y="304800"/>
            <a:ext cx="5486400" cy="523220"/>
          </a:xfrm>
          <a:prstGeom prst="rect">
            <a:avLst/>
          </a:prstGeom>
          <a:noFill/>
        </p:spPr>
        <p:txBody>
          <a:bodyPr wrap="square" rtlCol="0">
            <a:spAutoFit/>
          </a:bodyPr>
          <a:lstStyle/>
          <a:p>
            <a:pPr algn="ctr"/>
            <a:r>
              <a:rPr lang="en-US" sz="2800" dirty="0"/>
              <a:t>ELECTION OF OFFICERS</a:t>
            </a:r>
          </a:p>
        </p:txBody>
      </p:sp>
      <p:sp>
        <p:nvSpPr>
          <p:cNvPr id="2" name="TextBox 1">
            <a:extLst>
              <a:ext uri="{FF2B5EF4-FFF2-40B4-BE49-F238E27FC236}">
                <a16:creationId xmlns:a16="http://schemas.microsoft.com/office/drawing/2014/main" id="{B47442E3-206F-4BCC-941D-E852223E23BC}"/>
              </a:ext>
            </a:extLst>
          </p:cNvPr>
          <p:cNvSpPr txBox="1"/>
          <p:nvPr/>
        </p:nvSpPr>
        <p:spPr>
          <a:xfrm>
            <a:off x="1484740" y="1342928"/>
            <a:ext cx="8864600" cy="4955203"/>
          </a:xfrm>
          <a:prstGeom prst="rect">
            <a:avLst/>
          </a:prstGeom>
          <a:noFill/>
        </p:spPr>
        <p:txBody>
          <a:bodyPr wrap="square" rtlCol="0">
            <a:spAutoFit/>
          </a:bodyPr>
          <a:lstStyle/>
          <a:p>
            <a:pPr marL="285744" indent="-285744">
              <a:buFont typeface="Wingdings" panose="05000000000000000000" pitchFamily="2" charset="2"/>
              <a:buChar char="Ø"/>
            </a:pPr>
            <a:r>
              <a:rPr lang="en-US" sz="3200" dirty="0"/>
              <a:t>Current Nominees</a:t>
            </a:r>
          </a:p>
          <a:p>
            <a:pPr lvl="1"/>
            <a:endParaRPr lang="en-US" sz="2000" dirty="0"/>
          </a:p>
          <a:p>
            <a:pPr lvl="1"/>
            <a:endParaRPr lang="en-US" sz="2000" dirty="0"/>
          </a:p>
          <a:p>
            <a:pPr lvl="1"/>
            <a:endParaRPr lang="en-US" sz="2000" dirty="0"/>
          </a:p>
          <a:p>
            <a:pPr marL="285744" indent="-285744">
              <a:buFont typeface="Wingdings" panose="05000000000000000000" pitchFamily="2" charset="2"/>
              <a:buChar char="Ø"/>
            </a:pPr>
            <a:endParaRPr lang="en-US" sz="3200" dirty="0"/>
          </a:p>
          <a:p>
            <a:pPr marL="285744" indent="-285744">
              <a:buFont typeface="Wingdings" panose="05000000000000000000" pitchFamily="2" charset="2"/>
              <a:buChar char="Ø"/>
            </a:pPr>
            <a:endParaRPr lang="en-US" sz="3200" dirty="0"/>
          </a:p>
          <a:p>
            <a:pPr marL="285744" indent="-285744">
              <a:buFont typeface="Wingdings" panose="05000000000000000000" pitchFamily="2" charset="2"/>
              <a:buChar char="Ø"/>
            </a:pPr>
            <a:endParaRPr lang="en-US" sz="3200" dirty="0"/>
          </a:p>
          <a:p>
            <a:pPr marL="285744" indent="-285744">
              <a:buFont typeface="Wingdings" panose="05000000000000000000" pitchFamily="2" charset="2"/>
              <a:buChar char="Ø"/>
            </a:pPr>
            <a:r>
              <a:rPr lang="en-US" sz="3200" dirty="0"/>
              <a:t>Nominations from the Neighborhood – If you’re interested in joining the CY2026 RM HOA Board please let us know.</a:t>
            </a:r>
          </a:p>
          <a:p>
            <a:pPr marL="285744" indent="-285744">
              <a:buFont typeface="Wingdings" panose="05000000000000000000" pitchFamily="2" charset="2"/>
              <a:buChar char="Ø"/>
            </a:pPr>
            <a:r>
              <a:rPr lang="en-US" sz="3200" dirty="0"/>
              <a:t>Vote</a:t>
            </a:r>
          </a:p>
        </p:txBody>
      </p:sp>
      <p:sp>
        <p:nvSpPr>
          <p:cNvPr id="10" name="TextBox 9">
            <a:extLst>
              <a:ext uri="{FF2B5EF4-FFF2-40B4-BE49-F238E27FC236}">
                <a16:creationId xmlns:a16="http://schemas.microsoft.com/office/drawing/2014/main" id="{E0DD407C-4CB5-4639-AAF0-9073202471CC}"/>
              </a:ext>
            </a:extLst>
          </p:cNvPr>
          <p:cNvSpPr txBox="1"/>
          <p:nvPr/>
        </p:nvSpPr>
        <p:spPr>
          <a:xfrm>
            <a:off x="1923418" y="1940529"/>
            <a:ext cx="2630652" cy="2308324"/>
          </a:xfrm>
          <a:prstGeom prst="rect">
            <a:avLst/>
          </a:prstGeom>
          <a:noFill/>
        </p:spPr>
        <p:txBody>
          <a:bodyPr wrap="square" rtlCol="0">
            <a:spAutoFit/>
          </a:bodyPr>
          <a:lstStyle/>
          <a:p>
            <a:pPr marL="285744" indent="-285744">
              <a:buFont typeface="Arial" panose="020B0604020202020204" pitchFamily="34" charset="0"/>
              <a:buChar char="•"/>
            </a:pPr>
            <a:r>
              <a:rPr lang="en-US" dirty="0"/>
              <a:t>Ritendra Bhattacharya</a:t>
            </a:r>
          </a:p>
          <a:p>
            <a:pPr marL="285744" indent="-285744">
              <a:buFont typeface="Arial" panose="020B0604020202020204" pitchFamily="34" charset="0"/>
              <a:buChar char="•"/>
            </a:pPr>
            <a:r>
              <a:rPr lang="en-US" dirty="0"/>
              <a:t>David Glover</a:t>
            </a:r>
          </a:p>
          <a:p>
            <a:pPr marL="285744" indent="-285744">
              <a:buFont typeface="Arial" panose="020B0604020202020204" pitchFamily="34" charset="0"/>
              <a:buChar char="•"/>
            </a:pPr>
            <a:r>
              <a:rPr lang="en-US" dirty="0"/>
              <a:t>Sam </a:t>
            </a:r>
            <a:r>
              <a:rPr lang="en-US" dirty="0" err="1"/>
              <a:t>Huffsteler</a:t>
            </a:r>
            <a:endParaRPr lang="en-US" dirty="0"/>
          </a:p>
          <a:p>
            <a:pPr marL="285744" indent="-285744">
              <a:buFont typeface="Arial" panose="020B0604020202020204" pitchFamily="34" charset="0"/>
              <a:buChar char="•"/>
            </a:pPr>
            <a:r>
              <a:rPr lang="en-US" dirty="0"/>
              <a:t>Russell </a:t>
            </a:r>
            <a:r>
              <a:rPr lang="en-US" dirty="0" err="1"/>
              <a:t>Kratoville</a:t>
            </a:r>
            <a:endParaRPr lang="en-US" dirty="0"/>
          </a:p>
          <a:p>
            <a:pPr marL="285744" indent="-285744">
              <a:buFont typeface="Arial" panose="020B0604020202020204" pitchFamily="34" charset="0"/>
              <a:buChar char="•"/>
            </a:pPr>
            <a:r>
              <a:rPr lang="en-US" dirty="0"/>
              <a:t>Matt Matson</a:t>
            </a:r>
          </a:p>
          <a:p>
            <a:pPr marL="285744" indent="-285744">
              <a:buFont typeface="Arial" panose="020B0604020202020204" pitchFamily="34" charset="0"/>
              <a:buChar char="•"/>
            </a:pPr>
            <a:r>
              <a:rPr lang="en-US" dirty="0"/>
              <a:t>Liz Rooney</a:t>
            </a:r>
          </a:p>
          <a:p>
            <a:pPr marL="285744" indent="-285744">
              <a:buFont typeface="Arial" panose="020B0604020202020204" pitchFamily="34" charset="0"/>
              <a:buChar char="•"/>
            </a:pPr>
            <a:r>
              <a:rPr lang="en-US" dirty="0"/>
              <a:t>Eric Todhunter</a:t>
            </a:r>
          </a:p>
          <a:p>
            <a:pPr marL="285744" indent="-285744">
              <a:buFont typeface="Arial" panose="020B0604020202020204" pitchFamily="34" charset="0"/>
              <a:buChar char="•"/>
            </a:pPr>
            <a:r>
              <a:rPr lang="en-US" dirty="0"/>
              <a:t>Noel West</a:t>
            </a:r>
          </a:p>
        </p:txBody>
      </p:sp>
      <p:sp>
        <p:nvSpPr>
          <p:cNvPr id="3" name="Explosion: 14 Points 2">
            <a:extLst>
              <a:ext uri="{FF2B5EF4-FFF2-40B4-BE49-F238E27FC236}">
                <a16:creationId xmlns:a16="http://schemas.microsoft.com/office/drawing/2014/main" id="{F46ECF08-3341-DBB1-DFEB-B659C60F0668}"/>
              </a:ext>
            </a:extLst>
          </p:cNvPr>
          <p:cNvSpPr/>
          <p:nvPr/>
        </p:nvSpPr>
        <p:spPr>
          <a:xfrm rot="782722">
            <a:off x="6728847" y="1342928"/>
            <a:ext cx="5036233" cy="3193366"/>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6C02EC-3228-95B2-5DE3-AE7E90C82793}"/>
              </a:ext>
            </a:extLst>
          </p:cNvPr>
          <p:cNvSpPr txBox="1"/>
          <p:nvPr/>
        </p:nvSpPr>
        <p:spPr>
          <a:xfrm>
            <a:off x="7560112" y="2260959"/>
            <a:ext cx="2893463" cy="1569660"/>
          </a:xfrm>
          <a:prstGeom prst="rect">
            <a:avLst/>
          </a:prstGeom>
          <a:noFill/>
        </p:spPr>
        <p:txBody>
          <a:bodyPr wrap="square" rtlCol="0">
            <a:spAutoFit/>
          </a:bodyPr>
          <a:lstStyle/>
          <a:p>
            <a:pPr algn="ctr"/>
            <a:r>
              <a:rPr lang="en-US" sz="2400" b="1" dirty="0">
                <a:solidFill>
                  <a:srgbClr val="0070C0"/>
                </a:solidFill>
              </a:rPr>
              <a:t>Entire Current Board Volunteering to Return to serve another year!</a:t>
            </a:r>
          </a:p>
        </p:txBody>
      </p:sp>
    </p:spTree>
    <p:extLst>
      <p:ext uri="{BB962C8B-B14F-4D97-AF65-F5344CB8AC3E}">
        <p14:creationId xmlns:p14="http://schemas.microsoft.com/office/powerpoint/2010/main" val="183183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highlight>
                  <a:srgbClr val="000000"/>
                </a:highlight>
                <a:latin typeface="Calibri" panose="020F0502020204030204"/>
              </a:endParaRPr>
            </a:p>
          </p:txBody>
        </p:sp>
      </p:grpSp>
      <p:sp>
        <p:nvSpPr>
          <p:cNvPr id="9" name="TextBox 8">
            <a:extLst>
              <a:ext uri="{FF2B5EF4-FFF2-40B4-BE49-F238E27FC236}">
                <a16:creationId xmlns:a16="http://schemas.microsoft.com/office/drawing/2014/main" id="{F4546EA2-CDAB-4E05-9BF4-E23451375956}"/>
              </a:ext>
            </a:extLst>
          </p:cNvPr>
          <p:cNvSpPr txBox="1"/>
          <p:nvPr/>
        </p:nvSpPr>
        <p:spPr>
          <a:xfrm>
            <a:off x="3171530" y="304801"/>
            <a:ext cx="5872671" cy="523220"/>
          </a:xfrm>
          <a:prstGeom prst="rect">
            <a:avLst/>
          </a:prstGeom>
          <a:noFill/>
        </p:spPr>
        <p:txBody>
          <a:bodyPr wrap="square" rtlCol="0">
            <a:spAutoFit/>
          </a:bodyPr>
          <a:lstStyle/>
          <a:p>
            <a:pPr algn="ctr" defTabSz="914377">
              <a:defRPr/>
            </a:pPr>
            <a:r>
              <a:rPr lang="en-US" sz="2800" b="1" dirty="0">
                <a:solidFill>
                  <a:prstClr val="black"/>
                </a:solidFill>
                <a:latin typeface="Calibri" panose="020F0502020204030204"/>
              </a:rPr>
              <a:t>Running Man Community Association</a:t>
            </a:r>
          </a:p>
        </p:txBody>
      </p:sp>
      <p:sp>
        <p:nvSpPr>
          <p:cNvPr id="12" name="TextBox 11">
            <a:extLst>
              <a:ext uri="{FF2B5EF4-FFF2-40B4-BE49-F238E27FC236}">
                <a16:creationId xmlns:a16="http://schemas.microsoft.com/office/drawing/2014/main" id="{C044ACC1-4CDD-4719-BE25-33BF7BA61B75}"/>
              </a:ext>
            </a:extLst>
          </p:cNvPr>
          <p:cNvSpPr txBox="1"/>
          <p:nvPr/>
        </p:nvSpPr>
        <p:spPr>
          <a:xfrm>
            <a:off x="3618281" y="1356859"/>
            <a:ext cx="5186506" cy="461665"/>
          </a:xfrm>
          <a:prstGeom prst="rect">
            <a:avLst/>
          </a:prstGeom>
          <a:noFill/>
        </p:spPr>
        <p:txBody>
          <a:bodyPr wrap="square" rtlCol="0">
            <a:spAutoFit/>
          </a:bodyPr>
          <a:lstStyle/>
          <a:p>
            <a:pPr algn="ctr"/>
            <a:r>
              <a:rPr lang="en-US" sz="2400" b="1" u="sng" dirty="0"/>
              <a:t>Volunteer Opportunities</a:t>
            </a:r>
            <a:r>
              <a:rPr lang="en-US" u="sng" dirty="0"/>
              <a:t> </a:t>
            </a:r>
          </a:p>
        </p:txBody>
      </p:sp>
      <p:sp>
        <p:nvSpPr>
          <p:cNvPr id="13" name="TextBox 12">
            <a:extLst>
              <a:ext uri="{FF2B5EF4-FFF2-40B4-BE49-F238E27FC236}">
                <a16:creationId xmlns:a16="http://schemas.microsoft.com/office/drawing/2014/main" id="{B5A80224-4A64-47CF-BC0C-5DC21085206F}"/>
              </a:ext>
            </a:extLst>
          </p:cNvPr>
          <p:cNvSpPr txBox="1"/>
          <p:nvPr/>
        </p:nvSpPr>
        <p:spPr>
          <a:xfrm>
            <a:off x="602460" y="1854701"/>
            <a:ext cx="11257341" cy="3354765"/>
          </a:xfrm>
          <a:prstGeom prst="rect">
            <a:avLst/>
          </a:prstGeom>
          <a:noFill/>
        </p:spPr>
        <p:txBody>
          <a:bodyPr wrap="square" rtlCol="0">
            <a:spAutoFit/>
          </a:bodyPr>
          <a:lstStyle/>
          <a:p>
            <a:pPr marL="285744" indent="-285744">
              <a:buFont typeface="Courier New" panose="02070309020205020404" pitchFamily="49" charset="0"/>
              <a:buChar char="o"/>
            </a:pPr>
            <a:r>
              <a:rPr lang="en-US" sz="2400" b="1" dirty="0"/>
              <a:t>You can still serve the community in other capacities without being on the HOA Board.</a:t>
            </a:r>
          </a:p>
          <a:p>
            <a:pPr marL="285744" indent="-285744">
              <a:buFont typeface="Courier New" panose="02070309020205020404" pitchFamily="49" charset="0"/>
              <a:buChar char="o"/>
            </a:pPr>
            <a:endParaRPr lang="en-US" sz="2400" b="1" dirty="0"/>
          </a:p>
          <a:p>
            <a:pPr marL="858838" indent="-285750">
              <a:buFont typeface="Wingdings" panose="05000000000000000000" pitchFamily="2" charset="2"/>
              <a:buChar char="ü"/>
            </a:pPr>
            <a:r>
              <a:rPr lang="en-US" sz="2800" dirty="0"/>
              <a:t> ACC Committee Member</a:t>
            </a:r>
          </a:p>
          <a:p>
            <a:pPr marL="858838" indent="-285750">
              <a:buFont typeface="Wingdings" panose="05000000000000000000" pitchFamily="2" charset="2"/>
              <a:buChar char="ü"/>
            </a:pPr>
            <a:r>
              <a:rPr lang="en-US" sz="2800" dirty="0"/>
              <a:t>Luminaries Coordinator</a:t>
            </a:r>
          </a:p>
          <a:p>
            <a:pPr marL="858838" indent="-285750">
              <a:buFont typeface="Wingdings" panose="05000000000000000000" pitchFamily="2" charset="2"/>
              <a:buChar char="ü"/>
            </a:pPr>
            <a:r>
              <a:rPr lang="en-US" sz="2800" dirty="0"/>
              <a:t>Neighborhood Garage Sale Coordinator</a:t>
            </a:r>
          </a:p>
          <a:p>
            <a:pPr marL="858838" indent="-285750">
              <a:buFont typeface="Wingdings" panose="05000000000000000000" pitchFamily="2" charset="2"/>
              <a:buChar char="ü"/>
            </a:pPr>
            <a:r>
              <a:rPr lang="en-US" sz="2800" dirty="0"/>
              <a:t>Neighborhood Welcome Coordinator</a:t>
            </a:r>
          </a:p>
          <a:p>
            <a:pPr marL="858838" indent="-285750">
              <a:buFont typeface="Wingdings" panose="05000000000000000000" pitchFamily="2" charset="2"/>
              <a:buChar char="ü"/>
            </a:pPr>
            <a:r>
              <a:rPr lang="en-US" sz="2800" dirty="0"/>
              <a:t>Project Officer supporting the Landscape/Common Area Director</a:t>
            </a:r>
          </a:p>
        </p:txBody>
      </p:sp>
    </p:spTree>
    <p:extLst>
      <p:ext uri="{BB962C8B-B14F-4D97-AF65-F5344CB8AC3E}">
        <p14:creationId xmlns:p14="http://schemas.microsoft.com/office/powerpoint/2010/main" val="137808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33429-E746-4EBF-B9F6-B060D2710C4E}"/>
              </a:ext>
            </a:extLst>
          </p:cNvPr>
          <p:cNvPicPr/>
          <p:nvPr/>
        </p:nvPicPr>
        <p:blipFill>
          <a:blip r:embed="rId2" cstate="print"/>
          <a:srcRect/>
          <a:stretch>
            <a:fillRect/>
          </a:stretch>
        </p:blipFill>
        <p:spPr bwMode="auto">
          <a:xfrm>
            <a:off x="10557811" y="341904"/>
            <a:ext cx="1066800" cy="10382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44021693-E0B4-45FD-AF42-FB87A65D80ED}"/>
              </a:ext>
            </a:extLst>
          </p:cNvPr>
          <p:cNvGrpSpPr/>
          <p:nvPr/>
        </p:nvGrpSpPr>
        <p:grpSpPr>
          <a:xfrm>
            <a:off x="1484740" y="1072473"/>
            <a:ext cx="8864600" cy="248227"/>
            <a:chOff x="1484740" y="695873"/>
            <a:chExt cx="8864600" cy="248227"/>
          </a:xfrm>
        </p:grpSpPr>
        <p:sp>
          <p:nvSpPr>
            <p:cNvPr id="6" name="Rectangle 5">
              <a:extLst>
                <a:ext uri="{FF2B5EF4-FFF2-40B4-BE49-F238E27FC236}">
                  <a16:creationId xmlns:a16="http://schemas.microsoft.com/office/drawing/2014/main" id="{BEA5D933-0FEF-468B-8B13-4DE36D077116}"/>
                </a:ext>
              </a:extLst>
            </p:cNvPr>
            <p:cNvSpPr/>
            <p:nvPr/>
          </p:nvSpPr>
          <p:spPr>
            <a:xfrm>
              <a:off x="1814940" y="695873"/>
              <a:ext cx="8534400" cy="8312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B8D85A-7AA1-4E29-8653-9FB3A5BF8767}"/>
                </a:ext>
              </a:extLst>
            </p:cNvPr>
            <p:cNvSpPr/>
            <p:nvPr/>
          </p:nvSpPr>
          <p:spPr>
            <a:xfrm>
              <a:off x="1484740" y="860973"/>
              <a:ext cx="8534400" cy="831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A4C0F-FC2C-4FD2-AB39-43D8C9B60F0E}"/>
                </a:ext>
              </a:extLst>
            </p:cNvPr>
            <p:cNvSpPr/>
            <p:nvPr/>
          </p:nvSpPr>
          <p:spPr>
            <a:xfrm>
              <a:off x="1637140" y="772073"/>
              <a:ext cx="8534400" cy="8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711CF034-65AD-4FE4-828A-00F7AC212B1B}"/>
              </a:ext>
            </a:extLst>
          </p:cNvPr>
          <p:cNvSpPr txBox="1"/>
          <p:nvPr/>
        </p:nvSpPr>
        <p:spPr>
          <a:xfrm>
            <a:off x="3365500" y="304800"/>
            <a:ext cx="5486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TREASURER’S REPORT</a:t>
            </a:r>
          </a:p>
        </p:txBody>
      </p:sp>
      <p:sp>
        <p:nvSpPr>
          <p:cNvPr id="10" name="TextBox 9">
            <a:extLst>
              <a:ext uri="{FF2B5EF4-FFF2-40B4-BE49-F238E27FC236}">
                <a16:creationId xmlns:a16="http://schemas.microsoft.com/office/drawing/2014/main" id="{3FCCE346-6D4F-4815-B3E0-87209B521C84}"/>
              </a:ext>
            </a:extLst>
          </p:cNvPr>
          <p:cNvSpPr txBox="1"/>
          <p:nvPr/>
        </p:nvSpPr>
        <p:spPr>
          <a:xfrm>
            <a:off x="2882901" y="2644171"/>
            <a:ext cx="64389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RUSSELL KRATOVILLE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Treasurer</a:t>
            </a:r>
          </a:p>
        </p:txBody>
      </p:sp>
    </p:spTree>
    <p:extLst>
      <p:ext uri="{BB962C8B-B14F-4D97-AF65-F5344CB8AC3E}">
        <p14:creationId xmlns:p14="http://schemas.microsoft.com/office/powerpoint/2010/main" val="1323092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5348</TotalTime>
  <Words>2337</Words>
  <Application>Microsoft Office PowerPoint</Application>
  <PresentationFormat>Widescreen</PresentationFormat>
  <Paragraphs>348</Paragraphs>
  <Slides>41</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Arial</vt:lpstr>
      <vt:lpstr>Calibri</vt:lpstr>
      <vt:lpstr>Calibri Light</vt:lpstr>
      <vt:lpstr>Courier New</vt:lpstr>
      <vt:lpstr>Lucida Handwriting</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Committee Members </vt:lpstr>
      <vt:lpstr>Running Man ACC</vt:lpstr>
      <vt:lpstr>ACC Submissions</vt:lpstr>
      <vt:lpstr>ACC Notes of Interest</vt:lpstr>
      <vt:lpstr>Running Man Standards</vt:lpstr>
      <vt:lpstr>Seeking new ACC Committee 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Todhunter</dc:creator>
  <cp:lastModifiedBy>Eric Todhunter</cp:lastModifiedBy>
  <cp:revision>323</cp:revision>
  <cp:lastPrinted>2025-11-22T21:35:42Z</cp:lastPrinted>
  <dcterms:created xsi:type="dcterms:W3CDTF">2017-11-24T22:25:31Z</dcterms:created>
  <dcterms:modified xsi:type="dcterms:W3CDTF">2025-11-30T22:11:20Z</dcterms:modified>
</cp:coreProperties>
</file>